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313" r:id="rId2"/>
    <p:sldId id="415" r:id="rId3"/>
    <p:sldId id="430" r:id="rId4"/>
    <p:sldId id="431" r:id="rId5"/>
    <p:sldId id="432" r:id="rId6"/>
    <p:sldId id="436" r:id="rId7"/>
    <p:sldId id="433" r:id="rId8"/>
    <p:sldId id="434" r:id="rId9"/>
  </p:sldIdLst>
  <p:sldSz cx="9144000" cy="6858000" type="screen4x3"/>
  <p:notesSz cx="6669088" cy="9872663"/>
  <p:defaultTextStyle>
    <a:defPPr>
      <a:defRPr lang="es-ES_tradnl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D000"/>
    <a:srgbClr val="0023D0"/>
    <a:srgbClr val="DD7700"/>
    <a:srgbClr val="CE4F08"/>
    <a:srgbClr val="00642D"/>
    <a:srgbClr val="7E7E7E"/>
    <a:srgbClr val="FF9632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33" autoAdjust="0"/>
    <p:restoredTop sz="94638" autoAdjust="0"/>
  </p:normalViewPr>
  <p:slideViewPr>
    <p:cSldViewPr snapToGrid="0" snapToObjects="1">
      <p:cViewPr>
        <p:scale>
          <a:sx n="86" d="100"/>
          <a:sy n="86" d="100"/>
        </p:scale>
        <p:origin x="-450" y="-240"/>
      </p:cViewPr>
      <p:guideLst>
        <p:guide orient="horz" pos="2142"/>
        <p:guide pos="2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80"/>
    </p:cViewPr>
  </p:sorterViewPr>
  <p:notesViewPr>
    <p:cSldViewPr snapToGrid="0" snapToObjects="1">
      <p:cViewPr>
        <p:scale>
          <a:sx n="100" d="100"/>
          <a:sy n="100" d="100"/>
        </p:scale>
        <p:origin x="-1656" y="2430"/>
      </p:cViewPr>
      <p:guideLst>
        <p:guide orient="horz" pos="3109"/>
        <p:guide pos="210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90838" cy="493713"/>
          </a:xfrm>
          <a:prstGeom prst="rect">
            <a:avLst/>
          </a:prstGeom>
        </p:spPr>
        <p:txBody>
          <a:bodyPr vert="horz" lIns="94923" tIns="47462" rIns="94923" bIns="47462" rtlCol="0"/>
          <a:lstStyle>
            <a:lvl1pPr algn="l">
              <a:defRPr sz="13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776663" y="0"/>
            <a:ext cx="2890837" cy="493713"/>
          </a:xfrm>
          <a:prstGeom prst="rect">
            <a:avLst/>
          </a:prstGeom>
        </p:spPr>
        <p:txBody>
          <a:bodyPr vert="horz" wrap="square" lIns="94923" tIns="47462" rIns="94923" bIns="47462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498FE8F5-94FC-4D43-9B1A-1617D4ACCCE7}" type="datetime1">
              <a:rPr lang="es-ES_tradnl"/>
              <a:pPr>
                <a:defRPr/>
              </a:pPr>
              <a:t>12/10/2015</a:t>
            </a:fld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9377363"/>
            <a:ext cx="2890838" cy="493712"/>
          </a:xfrm>
          <a:prstGeom prst="rect">
            <a:avLst/>
          </a:prstGeom>
        </p:spPr>
        <p:txBody>
          <a:bodyPr vert="horz" lIns="94923" tIns="47462" rIns="94923" bIns="47462" rtlCol="0" anchor="b"/>
          <a:lstStyle>
            <a:lvl1pPr algn="l">
              <a:defRPr sz="13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776663" y="9377363"/>
            <a:ext cx="2890837" cy="493712"/>
          </a:xfrm>
          <a:prstGeom prst="rect">
            <a:avLst/>
          </a:prstGeom>
        </p:spPr>
        <p:txBody>
          <a:bodyPr vert="horz" wrap="square" lIns="94923" tIns="47462" rIns="94923" bIns="47462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B578EB4D-822B-4E56-8409-F4246BFEBE14}" type="slidenum">
              <a:rPr lang="es-ES_tradnl"/>
              <a:pPr>
                <a:defRPr/>
              </a:pPr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11583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90838" cy="493713"/>
          </a:xfrm>
          <a:prstGeom prst="rect">
            <a:avLst/>
          </a:prstGeom>
        </p:spPr>
        <p:txBody>
          <a:bodyPr vert="horz" lIns="94923" tIns="47462" rIns="94923" bIns="47462" rtlCol="0"/>
          <a:lstStyle>
            <a:lvl1pPr algn="l">
              <a:defRPr sz="13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776663" y="0"/>
            <a:ext cx="2890837" cy="493713"/>
          </a:xfrm>
          <a:prstGeom prst="rect">
            <a:avLst/>
          </a:prstGeom>
        </p:spPr>
        <p:txBody>
          <a:bodyPr vert="horz" wrap="square" lIns="94923" tIns="47462" rIns="94923" bIns="47462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9E2BF709-7B00-4D6F-9D1D-F043B5EF9062}" type="datetime1">
              <a:rPr lang="es-ES_tradnl"/>
              <a:pPr>
                <a:defRPr/>
              </a:pPr>
              <a:t>12/10/2015</a:t>
            </a:fld>
            <a:endParaRPr lang="es-ES_tradnl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866775" y="739775"/>
            <a:ext cx="4935538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923" tIns="47462" rIns="94923" bIns="47462" rtlCol="0" anchor="ctr"/>
          <a:lstStyle/>
          <a:p>
            <a:pPr lvl="0"/>
            <a:endParaRPr lang="es-ES_tradnl" noProof="0" dirty="0" smtClean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66750" y="4689475"/>
            <a:ext cx="5335588" cy="4443413"/>
          </a:xfrm>
          <a:prstGeom prst="rect">
            <a:avLst/>
          </a:prstGeom>
        </p:spPr>
        <p:txBody>
          <a:bodyPr vert="horz" wrap="square" lIns="94923" tIns="47462" rIns="94923" bIns="47462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s-ES_tradnl" noProof="0" smtClean="0"/>
              <a:t>Haga clic para modificar el estilo de texto del patrón</a:t>
            </a:r>
          </a:p>
          <a:p>
            <a:pPr lvl="1"/>
            <a:r>
              <a:rPr lang="es-ES_tradnl" noProof="0" smtClean="0"/>
              <a:t>Segundo nivel</a:t>
            </a:r>
          </a:p>
          <a:p>
            <a:pPr lvl="2"/>
            <a:r>
              <a:rPr lang="es-ES_tradnl" noProof="0" smtClean="0"/>
              <a:t>Tercer nivel</a:t>
            </a:r>
          </a:p>
          <a:p>
            <a:pPr lvl="3"/>
            <a:r>
              <a:rPr lang="es-ES_tradnl" noProof="0" smtClean="0"/>
              <a:t>Cuarto nivel</a:t>
            </a:r>
          </a:p>
          <a:p>
            <a:pPr lvl="4"/>
            <a:r>
              <a:rPr lang="es-ES_tradnl" noProof="0" smtClean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890838" cy="493712"/>
          </a:xfrm>
          <a:prstGeom prst="rect">
            <a:avLst/>
          </a:prstGeom>
        </p:spPr>
        <p:txBody>
          <a:bodyPr vert="horz" lIns="94923" tIns="47462" rIns="94923" bIns="47462" rtlCol="0" anchor="b"/>
          <a:lstStyle>
            <a:lvl1pPr algn="l">
              <a:defRPr sz="13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776663" y="9377363"/>
            <a:ext cx="2890837" cy="493712"/>
          </a:xfrm>
          <a:prstGeom prst="rect">
            <a:avLst/>
          </a:prstGeom>
        </p:spPr>
        <p:txBody>
          <a:bodyPr vert="horz" wrap="square" lIns="94923" tIns="47462" rIns="94923" bIns="47462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E271EC32-E93A-4673-B80C-6ED59EE2B2B9}" type="slidenum">
              <a:rPr lang="es-ES_tradnl"/>
              <a:pPr>
                <a:defRPr/>
              </a:pPr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1746339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 smtClean="0">
              <a:ea typeface="ＭＳ Ｐゴシック" pitchFamily="34" charset="-128"/>
            </a:endParaRPr>
          </a:p>
        </p:txBody>
      </p:sp>
      <p:sp>
        <p:nvSpPr>
          <p:cNvPr id="2150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8D28B38C-AF09-41A4-8AC4-71A4F1CA5934}" type="slidenum">
              <a:rPr lang="es-ES_tradnl" altLang="es-ES" smtClean="0"/>
              <a:pPr eaLnBrk="1" hangingPunct="1">
                <a:defRPr/>
              </a:pPr>
              <a:t>1</a:t>
            </a:fld>
            <a:endParaRPr lang="es-ES_tradnl" altLang="es-E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 smtClean="0">
              <a:ea typeface="ＭＳ Ｐゴシック" pitchFamily="34" charset="-128"/>
            </a:endParaRPr>
          </a:p>
        </p:txBody>
      </p:sp>
      <p:sp>
        <p:nvSpPr>
          <p:cNvPr id="22532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459B15A9-62EB-456B-AA43-5E78FAA463EA}" type="slidenum">
              <a:rPr lang="es-ES_tradnl" altLang="es-ES" smtClean="0"/>
              <a:pPr eaLnBrk="1" hangingPunct="1">
                <a:defRPr/>
              </a:pPr>
              <a:t>2</a:t>
            </a:fld>
            <a:endParaRPr lang="es-ES_tradnl" altLang="es-E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 smtClean="0">
              <a:ea typeface="ＭＳ Ｐゴシック" pitchFamily="34" charset="-128"/>
            </a:endParaRPr>
          </a:p>
        </p:txBody>
      </p:sp>
      <p:sp>
        <p:nvSpPr>
          <p:cNvPr id="23556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fld id="{D439C2E3-344A-4486-89A3-92764F0948A4}" type="slidenum">
              <a:rPr lang="es-ES_tradnl" altLang="es-ES" sz="1300" smtClean="0">
                <a:latin typeface="Arial" charset="0"/>
              </a:rPr>
              <a:pPr eaLnBrk="1" hangingPunct="1">
                <a:spcBef>
                  <a:spcPct val="0"/>
                </a:spcBef>
                <a:defRPr/>
              </a:pPr>
              <a:t>3</a:t>
            </a:fld>
            <a:endParaRPr lang="es-ES_tradnl" altLang="es-ES" sz="1300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 smtClean="0">
              <a:ea typeface="ＭＳ Ｐゴシック" pitchFamily="34" charset="-128"/>
            </a:endParaRPr>
          </a:p>
        </p:txBody>
      </p:sp>
      <p:sp>
        <p:nvSpPr>
          <p:cNvPr id="23556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fld id="{D439C2E3-344A-4486-89A3-92764F0948A4}" type="slidenum">
              <a:rPr lang="es-ES_tradnl" altLang="es-ES" sz="1300" smtClean="0">
                <a:latin typeface="Arial" charset="0"/>
              </a:rPr>
              <a:pPr eaLnBrk="1" hangingPunct="1">
                <a:spcBef>
                  <a:spcPct val="0"/>
                </a:spcBef>
                <a:defRPr/>
              </a:pPr>
              <a:t>4</a:t>
            </a:fld>
            <a:endParaRPr lang="es-ES_tradnl" altLang="es-ES" sz="1300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 smtClean="0">
              <a:ea typeface="ＭＳ Ｐゴシック" pitchFamily="34" charset="-128"/>
            </a:endParaRPr>
          </a:p>
        </p:txBody>
      </p:sp>
      <p:sp>
        <p:nvSpPr>
          <p:cNvPr id="23556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fld id="{D439C2E3-344A-4486-89A3-92764F0948A4}" type="slidenum">
              <a:rPr lang="es-ES_tradnl" altLang="es-ES" sz="1300" smtClean="0">
                <a:latin typeface="Arial" charset="0"/>
              </a:rPr>
              <a:pPr eaLnBrk="1" hangingPunct="1">
                <a:spcBef>
                  <a:spcPct val="0"/>
                </a:spcBef>
                <a:defRPr/>
              </a:pPr>
              <a:t>5</a:t>
            </a:fld>
            <a:endParaRPr lang="es-ES_tradnl" altLang="es-ES" sz="1300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 smtClean="0">
              <a:ea typeface="ＭＳ Ｐゴシック" pitchFamily="34" charset="-128"/>
            </a:endParaRPr>
          </a:p>
        </p:txBody>
      </p:sp>
      <p:sp>
        <p:nvSpPr>
          <p:cNvPr id="23556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fld id="{D439C2E3-344A-4486-89A3-92764F0948A4}" type="slidenum">
              <a:rPr lang="es-ES_tradnl" altLang="es-ES" sz="1300" smtClean="0">
                <a:latin typeface="Arial" charset="0"/>
              </a:rPr>
              <a:pPr eaLnBrk="1" hangingPunct="1">
                <a:spcBef>
                  <a:spcPct val="0"/>
                </a:spcBef>
                <a:defRPr/>
              </a:pPr>
              <a:t>7</a:t>
            </a:fld>
            <a:endParaRPr lang="es-ES_tradnl" altLang="es-ES" sz="1300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 smtClean="0">
              <a:ea typeface="ＭＳ Ｐゴシック" pitchFamily="34" charset="-128"/>
            </a:endParaRPr>
          </a:p>
        </p:txBody>
      </p:sp>
      <p:sp>
        <p:nvSpPr>
          <p:cNvPr id="23556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fld id="{D439C2E3-344A-4486-89A3-92764F0948A4}" type="slidenum">
              <a:rPr lang="es-ES_tradnl" altLang="es-ES" sz="1300" smtClean="0">
                <a:latin typeface="Arial" charset="0"/>
              </a:rPr>
              <a:pPr eaLnBrk="1" hangingPunct="1">
                <a:spcBef>
                  <a:spcPct val="0"/>
                </a:spcBef>
                <a:defRPr/>
              </a:pPr>
              <a:t>8</a:t>
            </a:fld>
            <a:endParaRPr lang="es-ES_tradnl" altLang="es-ES" sz="1300" smtClean="0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9" descr="LOGO POSITIV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600700"/>
            <a:ext cx="261143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660400"/>
            <a:ext cx="3854211" cy="3102082"/>
          </a:xfrm>
        </p:spPr>
        <p:txBody>
          <a:bodyPr>
            <a:normAutofit/>
          </a:bodyPr>
          <a:lstStyle>
            <a:lvl1pPr algn="l">
              <a:lnSpc>
                <a:spcPts val="5480"/>
              </a:lnSpc>
              <a:defRPr sz="4000" b="1" i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ES_tradnl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5800" y="3961506"/>
            <a:ext cx="3854211" cy="1317342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_tradnl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0"/>
          </p:nvPr>
        </p:nvSpPr>
        <p:spPr>
          <a:xfrm>
            <a:off x="7696200" y="6066033"/>
            <a:ext cx="1298575" cy="615950"/>
          </a:xfrm>
        </p:spPr>
        <p:txBody>
          <a:bodyPr>
            <a:noAutofit/>
          </a:bodyPr>
          <a:lstStyle>
            <a:lvl1pPr marL="0" indent="0" algn="r">
              <a:buNone/>
              <a:defRPr sz="8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600"/>
            </a:lvl3pPr>
            <a:lvl4pPr>
              <a:buNone/>
              <a:defRPr sz="500"/>
            </a:lvl4pPr>
            <a:lvl5pPr>
              <a:buNone/>
              <a:defRPr sz="5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86921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0_Diseño personalizado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9" descr="LOGO NEGATIV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5861050"/>
            <a:ext cx="2671763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12214" y="5751304"/>
            <a:ext cx="1674586" cy="725714"/>
          </a:xfrm>
        </p:spPr>
        <p:txBody>
          <a:bodyPr/>
          <a:lstStyle>
            <a:lvl1pPr algn="r">
              <a:defRPr sz="900"/>
            </a:lvl1pPr>
          </a:lstStyle>
          <a:p>
            <a:r>
              <a:rPr lang="es-ES" smtClean="0"/>
              <a:t>Haga clic para modificar el estilo de título del patrón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B71884-A14C-45E7-B8BB-E7333A107187}" type="slidenum">
              <a:rPr lang="es-ES_tradnl"/>
              <a:pPr>
                <a:defRPr/>
              </a:pPr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2371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8" descr="fondo 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513" y="0"/>
            <a:ext cx="241300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4" descr="LOGO COLOR 150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66875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55613" y="6356350"/>
            <a:ext cx="2135187" cy="365125"/>
          </a:xfrm>
          <a:prstGeom prst="rect">
            <a:avLst/>
          </a:prstGeom>
        </p:spPr>
        <p:txBody>
          <a:bodyPr lIns="80165" tIns="40083" rIns="80165" bIns="40083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62663F-3931-4742-875B-79BE086CD366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617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0497732"/>
      </p:ext>
    </p:extLst>
  </p:cSld>
  <p:clrMapOvr>
    <a:masterClrMapping/>
  </p:clrMapOvr>
  <p:transition advClick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8225226"/>
      </p:ext>
    </p:extLst>
  </p:cSld>
  <p:clrMapOvr>
    <a:masterClrMapping/>
  </p:clrMapOvr>
  <p:transition advClick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497363"/>
          </a:xfrm>
        </p:spPr>
        <p:txBody>
          <a:bodyPr/>
          <a:lstStyle/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titolo 1"/>
          <p:cNvSpPr>
            <a:spLocks noGrp="1"/>
          </p:cNvSpPr>
          <p:nvPr>
            <p:ph type="title"/>
          </p:nvPr>
        </p:nvSpPr>
        <p:spPr bwMode="auto">
          <a:xfrm>
            <a:off x="2086472" y="0"/>
            <a:ext cx="705752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it-IT" noProof="0" dirty="0" smtClean="0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582195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/>
          <p:cNvSpPr>
            <a:spLocks noGrp="1"/>
          </p:cNvSpPr>
          <p:nvPr>
            <p:ph type="pic" sz="quarter" idx="10"/>
          </p:nvPr>
        </p:nvSpPr>
        <p:spPr>
          <a:xfrm>
            <a:off x="0" y="227013"/>
            <a:ext cx="9144000" cy="5980112"/>
          </a:xfrm>
        </p:spPr>
        <p:txBody>
          <a:bodyPr rtlCol="0">
            <a:normAutofit/>
          </a:bodyPr>
          <a:lstStyle>
            <a:lvl1pPr>
              <a:defRPr sz="1100"/>
            </a:lvl1pPr>
          </a:lstStyle>
          <a:p>
            <a:pPr lvl="0"/>
            <a:r>
              <a:rPr lang="es-ES" noProof="0" dirty="0" smtClean="0"/>
              <a:t>Haga clic en el icono para agregar una imagen</a:t>
            </a:r>
            <a:endParaRPr lang="es-ES_tradnl" noProof="0" dirty="0" smtClean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1"/>
          </p:nvPr>
        </p:nvSpPr>
        <p:spPr>
          <a:xfrm>
            <a:off x="457200" y="919163"/>
            <a:ext cx="3125788" cy="3886200"/>
          </a:xfrm>
          <a:solidFill>
            <a:schemeClr val="bg1"/>
          </a:solidFill>
        </p:spPr>
        <p:txBody>
          <a:bodyPr>
            <a:normAutofit/>
          </a:bodyPr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" name="Marcador de número de diapositiva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E1D347-41FF-41F9-8C7F-185A2DC04CFE}" type="slidenum">
              <a:rPr lang="es-ES_tradnl"/>
              <a:pPr>
                <a:defRPr/>
              </a:pPr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300891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seño personalizado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8"/>
          <p:cNvSpPr/>
          <p:nvPr userDrawn="1"/>
        </p:nvSpPr>
        <p:spPr>
          <a:xfrm>
            <a:off x="0" y="6356350"/>
            <a:ext cx="9144000" cy="5016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_tradnl" dirty="0"/>
          </a:p>
        </p:txBody>
      </p:sp>
      <p:pic>
        <p:nvPicPr>
          <p:cNvPr id="4" name="Imagen 10" descr="LOGO POSITIV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457950"/>
            <a:ext cx="1471613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Marcador de texto 7"/>
          <p:cNvSpPr>
            <a:spLocks noGrp="1"/>
          </p:cNvSpPr>
          <p:nvPr>
            <p:ph type="body" sz="quarter" idx="12"/>
          </p:nvPr>
        </p:nvSpPr>
        <p:spPr>
          <a:xfrm>
            <a:off x="4127500" y="925513"/>
            <a:ext cx="4559300" cy="4535487"/>
          </a:xfrm>
        </p:spPr>
        <p:txBody>
          <a:bodyPr/>
          <a:lstStyle>
            <a:lvl1pPr algn="r">
              <a:defRPr sz="4000"/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pie de página 2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6" name="Marcador de número de diapositiva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BFD92A-C279-4896-8DC6-35D8E8C5CCAD}" type="slidenum">
              <a:rPr lang="es-ES_tradnl"/>
              <a:pPr>
                <a:defRPr/>
              </a:pPr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65361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gráfico 6"/>
          <p:cNvSpPr>
            <a:spLocks noGrp="1"/>
          </p:cNvSpPr>
          <p:nvPr>
            <p:ph type="chart" sz="quarter" idx="10"/>
          </p:nvPr>
        </p:nvSpPr>
        <p:spPr>
          <a:xfrm>
            <a:off x="312738" y="995363"/>
            <a:ext cx="4862512" cy="4879975"/>
          </a:xfrm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r>
              <a:rPr lang="es-ES" noProof="0" dirty="0" smtClean="0"/>
              <a:t>Haga clic en el icono para agregar un gráfico</a:t>
            </a:r>
            <a:endParaRPr lang="es-ES_tradnl" noProof="0" dirty="0" smtClean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1"/>
          </p:nvPr>
        </p:nvSpPr>
        <p:spPr>
          <a:xfrm>
            <a:off x="5392738" y="995363"/>
            <a:ext cx="3506787" cy="2416175"/>
          </a:xfrm>
        </p:spPr>
        <p:txBody>
          <a:bodyPr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2"/>
          </p:nvPr>
        </p:nvSpPr>
        <p:spPr>
          <a:xfrm>
            <a:off x="5392738" y="3582988"/>
            <a:ext cx="3506787" cy="2292350"/>
          </a:xfrm>
        </p:spPr>
        <p:txBody>
          <a:bodyPr>
            <a:noAutofit/>
          </a:bodyPr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buSzPct val="100000"/>
              <a:buFontTx/>
              <a:buBlip>
                <a:blip r:embed="rId2"/>
              </a:buBlip>
              <a:defRPr sz="1100">
                <a:solidFill>
                  <a:schemeClr val="tx1"/>
                </a:solidFill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defRPr sz="1050">
                <a:solidFill>
                  <a:schemeClr val="tx1"/>
                </a:solidFill>
              </a:defRPr>
            </a:lvl3pPr>
            <a:lvl4pPr>
              <a:defRPr sz="1050">
                <a:solidFill>
                  <a:schemeClr val="tx1"/>
                </a:solidFill>
              </a:defRPr>
            </a:lvl4pPr>
            <a:lvl5pPr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_tradnl" dirty="0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10" name="Marcador de número de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34A525-5C26-4B94-ACAE-EB047DAFF32A}" type="slidenum">
              <a:rPr lang="es-ES_tradnl"/>
              <a:pPr>
                <a:defRPr/>
              </a:pPr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506291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7" name="Marcador de posición de imagen 6"/>
          <p:cNvSpPr>
            <a:spLocks noGrp="1"/>
          </p:cNvSpPr>
          <p:nvPr>
            <p:ph type="pic" sz="quarter" idx="13"/>
          </p:nvPr>
        </p:nvSpPr>
        <p:spPr>
          <a:xfrm>
            <a:off x="457200" y="1677988"/>
            <a:ext cx="4803775" cy="4302125"/>
          </a:xfrm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r>
              <a:rPr lang="es-ES" noProof="0" dirty="0" smtClean="0"/>
              <a:t>Haga clic en el icono para agregar una imagen</a:t>
            </a:r>
            <a:endParaRPr lang="es-ES_tradnl" noProof="0" dirty="0" smtClean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4"/>
          </p:nvPr>
        </p:nvSpPr>
        <p:spPr>
          <a:xfrm>
            <a:off x="5516563" y="1677988"/>
            <a:ext cx="3170237" cy="4302125"/>
          </a:xfrm>
        </p:spPr>
        <p:txBody>
          <a:bodyPr>
            <a:normAutofit/>
          </a:bodyPr>
          <a:lstStyle>
            <a:lvl1pPr>
              <a:defRPr sz="1400">
                <a:solidFill>
                  <a:srgbClr val="595959"/>
                </a:solidFill>
              </a:defRPr>
            </a:lvl1pPr>
            <a:lvl2pPr>
              <a:defRPr sz="1200">
                <a:solidFill>
                  <a:srgbClr val="595959"/>
                </a:solidFill>
              </a:defRPr>
            </a:lvl2pPr>
            <a:lvl3pPr>
              <a:defRPr sz="1100">
                <a:solidFill>
                  <a:srgbClr val="595959"/>
                </a:solidFill>
              </a:defRPr>
            </a:lvl3pPr>
            <a:lvl4pPr>
              <a:defRPr sz="1050">
                <a:solidFill>
                  <a:srgbClr val="595959"/>
                </a:solidFill>
              </a:defRPr>
            </a:lvl4pPr>
            <a:lvl5pPr>
              <a:defRPr sz="1050">
                <a:solidFill>
                  <a:srgbClr val="595959"/>
                </a:solidFill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9E3EA5-6869-4450-A276-22B03F4888A3}" type="slidenum">
              <a:rPr lang="es-ES_tradnl"/>
              <a:pPr>
                <a:defRPr/>
              </a:pPr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51238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/>
          <p:cNvSpPr>
            <a:spLocks noGrp="1"/>
          </p:cNvSpPr>
          <p:nvPr>
            <p:ph type="pic" sz="quarter" idx="10"/>
          </p:nvPr>
        </p:nvSpPr>
        <p:spPr>
          <a:xfrm>
            <a:off x="457200" y="1743075"/>
            <a:ext cx="1789113" cy="1431925"/>
          </a:xfrm>
        </p:spPr>
        <p:txBody>
          <a:bodyPr rtlCol="0">
            <a:normAutofit/>
          </a:bodyPr>
          <a:lstStyle>
            <a:lvl1pPr>
              <a:defRPr sz="900"/>
            </a:lvl1pPr>
          </a:lstStyle>
          <a:p>
            <a:pPr lvl="0"/>
            <a:r>
              <a:rPr lang="es-ES" noProof="0" dirty="0" smtClean="0"/>
              <a:t>Haga clic en el icono para agregar una imagen</a:t>
            </a:r>
            <a:endParaRPr lang="es-ES_tradnl" noProof="0" dirty="0" smtClean="0"/>
          </a:p>
        </p:txBody>
      </p:sp>
      <p:sp>
        <p:nvSpPr>
          <p:cNvPr id="9" name="Marcador de posición de imagen 8"/>
          <p:cNvSpPr>
            <a:spLocks noGrp="1"/>
          </p:cNvSpPr>
          <p:nvPr>
            <p:ph type="pic" sz="quarter" idx="11"/>
          </p:nvPr>
        </p:nvSpPr>
        <p:spPr>
          <a:xfrm>
            <a:off x="457200" y="3449638"/>
            <a:ext cx="1789113" cy="1497012"/>
          </a:xfrm>
        </p:spPr>
        <p:txBody>
          <a:bodyPr rtlCol="0">
            <a:normAutofit/>
          </a:bodyPr>
          <a:lstStyle>
            <a:lvl1pPr>
              <a:defRPr sz="900"/>
            </a:lvl1pPr>
          </a:lstStyle>
          <a:p>
            <a:pPr lvl="0"/>
            <a:r>
              <a:rPr lang="es-ES" noProof="0" dirty="0" smtClean="0"/>
              <a:t>Haga clic en el icono para agregar una imagen</a:t>
            </a:r>
            <a:endParaRPr lang="es-ES_tradnl" noProof="0" dirty="0" smtClean="0"/>
          </a:p>
        </p:txBody>
      </p:sp>
      <p:sp>
        <p:nvSpPr>
          <p:cNvPr id="11" name="Marcador de posición de imagen 10"/>
          <p:cNvSpPr>
            <a:spLocks noGrp="1"/>
          </p:cNvSpPr>
          <p:nvPr>
            <p:ph type="pic" sz="quarter" idx="12"/>
          </p:nvPr>
        </p:nvSpPr>
        <p:spPr>
          <a:xfrm>
            <a:off x="2482850" y="1743075"/>
            <a:ext cx="2749550" cy="3203575"/>
          </a:xfrm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r>
              <a:rPr lang="es-ES" noProof="0" dirty="0" smtClean="0"/>
              <a:t>Haga clic en el icono para agregar una imagen</a:t>
            </a:r>
            <a:endParaRPr lang="es-ES_tradnl" noProof="0" dirty="0" smtClean="0"/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13"/>
          </p:nvPr>
        </p:nvSpPr>
        <p:spPr>
          <a:xfrm>
            <a:off x="5545138" y="1743074"/>
            <a:ext cx="3141662" cy="3203575"/>
          </a:xfrm>
        </p:spPr>
        <p:txBody>
          <a:bodyPr>
            <a:noAutofit/>
          </a:bodyPr>
          <a:lstStyle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ítulo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14"/>
          </p:nvPr>
        </p:nvSpPr>
        <p:spPr>
          <a:xfrm>
            <a:off x="457200" y="5184775"/>
            <a:ext cx="8229600" cy="833438"/>
          </a:xfrm>
        </p:spPr>
        <p:txBody>
          <a:bodyPr>
            <a:normAutofit/>
          </a:bodyPr>
          <a:lstStyle>
            <a:lvl1pPr>
              <a:defRPr sz="1050">
                <a:solidFill>
                  <a:srgbClr val="595959"/>
                </a:solidFill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Marcador de pie de página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10" name="Marcador de número de diapositiva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9A030-B33C-49CE-A5F2-2E7E757468FF}" type="slidenum">
              <a:rPr lang="es-ES_tradnl"/>
              <a:pPr>
                <a:defRPr/>
              </a:pPr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39053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/>
          <p:cNvSpPr>
            <a:spLocks noGrp="1"/>
          </p:cNvSpPr>
          <p:nvPr>
            <p:ph type="pic" sz="quarter" idx="13"/>
          </p:nvPr>
        </p:nvSpPr>
        <p:spPr>
          <a:xfrm>
            <a:off x="0" y="230188"/>
            <a:ext cx="4675909" cy="3128962"/>
          </a:xfrm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r>
              <a:rPr lang="es-ES" noProof="0" dirty="0" smtClean="0"/>
              <a:t>Haga clic en el icono para agregar una imagen</a:t>
            </a:r>
            <a:endParaRPr lang="es-ES_tradnl" noProof="0" dirty="0" smtClean="0"/>
          </a:p>
        </p:txBody>
      </p:sp>
      <p:sp>
        <p:nvSpPr>
          <p:cNvPr id="10" name="Marcador de gráfico 9"/>
          <p:cNvSpPr>
            <a:spLocks noGrp="1"/>
          </p:cNvSpPr>
          <p:nvPr>
            <p:ph type="chart" sz="quarter" idx="14"/>
          </p:nvPr>
        </p:nvSpPr>
        <p:spPr>
          <a:xfrm>
            <a:off x="4860925" y="230188"/>
            <a:ext cx="4283075" cy="3128962"/>
          </a:xfrm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r>
              <a:rPr lang="es-ES" noProof="0" dirty="0" smtClean="0"/>
              <a:t>Haga clic en el icono para agregar un gráfico</a:t>
            </a:r>
            <a:endParaRPr lang="es-ES_tradnl" noProof="0" dirty="0" smtClean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5"/>
          </p:nvPr>
        </p:nvSpPr>
        <p:spPr>
          <a:xfrm>
            <a:off x="207818" y="3567544"/>
            <a:ext cx="8670637" cy="2413001"/>
          </a:xfrm>
        </p:spPr>
        <p:txBody>
          <a:bodyPr numCol="2" spcCol="360000">
            <a:normAutofit/>
          </a:bodyPr>
          <a:lstStyle>
            <a:lvl1pPr>
              <a:defRPr sz="1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C96FC7-CFFE-4217-B9A4-EDD5623B12FA}" type="slidenum">
              <a:rPr lang="es-ES_tradnl"/>
              <a:pPr>
                <a:defRPr/>
              </a:pPr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33554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0"/>
          </p:nvPr>
        </p:nvSpPr>
        <p:spPr>
          <a:xfrm>
            <a:off x="2990850" y="919163"/>
            <a:ext cx="2827338" cy="507365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1"/>
          </p:nvPr>
        </p:nvSpPr>
        <p:spPr>
          <a:xfrm>
            <a:off x="6049963" y="919163"/>
            <a:ext cx="2770187" cy="507365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11" name="Marcador de posición de imagen 10"/>
          <p:cNvSpPr>
            <a:spLocks noGrp="1"/>
          </p:cNvSpPr>
          <p:nvPr>
            <p:ph type="pic" sz="quarter" idx="12"/>
          </p:nvPr>
        </p:nvSpPr>
        <p:spPr>
          <a:xfrm>
            <a:off x="249238" y="1824038"/>
            <a:ext cx="2533650" cy="4168775"/>
          </a:xfrm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r>
              <a:rPr lang="es-ES" noProof="0" dirty="0" smtClean="0"/>
              <a:t>Haga clic en el icono para agregar una imagen</a:t>
            </a:r>
            <a:endParaRPr lang="es-ES_tradnl" noProof="0" dirty="0" smtClean="0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8" name="Marcador de número de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E2BAAD-98CB-44AE-8897-DEB4A2F76759}" type="slidenum">
              <a:rPr lang="es-ES_tradnl"/>
              <a:pPr>
                <a:defRPr/>
              </a:pPr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333873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gráfico 7"/>
          <p:cNvSpPr>
            <a:spLocks noGrp="1"/>
          </p:cNvSpPr>
          <p:nvPr>
            <p:ph type="chart" sz="quarter" idx="10"/>
          </p:nvPr>
        </p:nvSpPr>
        <p:spPr>
          <a:xfrm>
            <a:off x="249381" y="1704253"/>
            <a:ext cx="4091709" cy="4080019"/>
          </a:xfrm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r>
              <a:rPr lang="es-ES" noProof="0" dirty="0" smtClean="0"/>
              <a:t>Haga clic en el icono para agregar un gráfico</a:t>
            </a:r>
            <a:endParaRPr lang="es-ES_tradnl" noProof="0" dirty="0" smtClean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1"/>
          </p:nvPr>
        </p:nvSpPr>
        <p:spPr>
          <a:xfrm>
            <a:off x="4572000" y="919163"/>
            <a:ext cx="2078038" cy="4865687"/>
          </a:xfrm>
        </p:spPr>
        <p:txBody>
          <a:bodyPr>
            <a:normAutofit/>
          </a:bodyPr>
          <a:lstStyle>
            <a:lvl1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2"/>
          </p:nvPr>
        </p:nvSpPr>
        <p:spPr>
          <a:xfrm>
            <a:off x="6858000" y="919163"/>
            <a:ext cx="2078038" cy="4865687"/>
          </a:xfrm>
        </p:spPr>
        <p:txBody>
          <a:bodyPr>
            <a:normAutofit/>
          </a:bodyPr>
          <a:lstStyle>
            <a:lvl1pPr>
              <a:defRPr sz="1100">
                <a:solidFill>
                  <a:srgbClr val="595959"/>
                </a:solidFill>
              </a:defRPr>
            </a:lvl1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E987FB-C108-4C84-9C24-C13E7CDEC9AB}" type="slidenum">
              <a:rPr lang="es-ES_tradnl"/>
              <a:pPr>
                <a:defRPr/>
              </a:pPr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024702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0" y="6356350"/>
            <a:ext cx="9144000" cy="5016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_tradnl" dirty="0"/>
          </a:p>
        </p:txBody>
      </p:sp>
      <p:pic>
        <p:nvPicPr>
          <p:cNvPr id="1027" name="Imagen 7" descr="cabecera1.115.jp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Marcador de título 1"/>
          <p:cNvSpPr>
            <a:spLocks noGrp="1"/>
          </p:cNvSpPr>
          <p:nvPr>
            <p:ph type="title"/>
          </p:nvPr>
        </p:nvSpPr>
        <p:spPr bwMode="auto">
          <a:xfrm>
            <a:off x="361950" y="246063"/>
            <a:ext cx="3294063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ES" smtClean="0"/>
              <a:t>Clic para editar título</a:t>
            </a:r>
            <a:endParaRPr lang="es-ES_tradnl" altLang="es-ES" smtClean="0"/>
          </a:p>
        </p:txBody>
      </p:sp>
      <p:sp>
        <p:nvSpPr>
          <p:cNvPr id="1029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ES" smtClean="0"/>
              <a:t>Haga clic para modificar el estilo de texto del patrón</a:t>
            </a:r>
          </a:p>
          <a:p>
            <a:pPr lvl="1"/>
            <a:r>
              <a:rPr lang="en-US" altLang="es-ES" smtClean="0"/>
              <a:t>Segundo nivel</a:t>
            </a:r>
          </a:p>
          <a:p>
            <a:pPr lvl="2"/>
            <a:r>
              <a:rPr lang="en-US" altLang="es-ES" smtClean="0"/>
              <a:t>Tercer nivel</a:t>
            </a:r>
          </a:p>
          <a:p>
            <a:pPr lvl="3"/>
            <a:r>
              <a:rPr lang="en-US" altLang="es-ES" smtClean="0"/>
              <a:t>Cuarto nivel</a:t>
            </a:r>
          </a:p>
          <a:p>
            <a:pPr lvl="4"/>
            <a:r>
              <a:rPr lang="en-US" altLang="es-ES" smtClean="0"/>
              <a:t>Quinto nivel</a:t>
            </a:r>
            <a:endParaRPr lang="es-ES_tradnl" altLang="es-ES" smtClean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4293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429375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898989"/>
                </a:solidFill>
                <a:latin typeface="Arial" charset="0"/>
                <a:ea typeface="ＭＳ Ｐゴシック" charset="-128"/>
                <a:cs typeface="Arial" charset="0"/>
              </a:defRPr>
            </a:lvl1pPr>
          </a:lstStyle>
          <a:p>
            <a:pPr>
              <a:defRPr/>
            </a:pPr>
            <a:fld id="{1BC8FFC0-99B4-4083-9818-680AD122CBED}" type="slidenum">
              <a:rPr lang="es-ES_tradnl"/>
              <a:pPr>
                <a:defRPr/>
              </a:pPr>
              <a:t>‹Nº›</a:t>
            </a:fld>
            <a:endParaRPr lang="es-ES_tradnl" dirty="0"/>
          </a:p>
        </p:txBody>
      </p:sp>
      <p:pic>
        <p:nvPicPr>
          <p:cNvPr id="1032" name="Imagen 8" descr="LOGO POSITIVO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457950"/>
            <a:ext cx="1471613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34" r:id="rId1"/>
    <p:sldLayoutId id="2147484127" r:id="rId2"/>
    <p:sldLayoutId id="2147484135" r:id="rId3"/>
    <p:sldLayoutId id="2147484128" r:id="rId4"/>
    <p:sldLayoutId id="2147484129" r:id="rId5"/>
    <p:sldLayoutId id="2147484130" r:id="rId6"/>
    <p:sldLayoutId id="2147484131" r:id="rId7"/>
    <p:sldLayoutId id="2147484132" r:id="rId8"/>
    <p:sldLayoutId id="2147484133" r:id="rId9"/>
    <p:sldLayoutId id="2147484136" r:id="rId10"/>
    <p:sldLayoutId id="2147484137" r:id="rId11"/>
    <p:sldLayoutId id="2147484138" r:id="rId12"/>
    <p:sldLayoutId id="2147484139" r:id="rId13"/>
    <p:sldLayoutId id="2147484140" r:id="rId14"/>
  </p:sldLayoutIdLst>
  <p:transition>
    <p:blinds/>
  </p:transition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1200" b="1" kern="1200">
          <a:solidFill>
            <a:schemeClr val="bg1"/>
          </a:solidFill>
          <a:latin typeface="Arial"/>
          <a:ea typeface="ＭＳ Ｐゴシック" charset="-128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1200" b="1">
          <a:solidFill>
            <a:schemeClr val="bg1"/>
          </a:solidFill>
          <a:latin typeface="Arial" charset="0"/>
          <a:ea typeface="ＭＳ Ｐゴシック" charset="-128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1200" b="1">
          <a:solidFill>
            <a:schemeClr val="bg1"/>
          </a:solidFill>
          <a:latin typeface="Arial" charset="0"/>
          <a:ea typeface="ＭＳ Ｐゴシック" charset="-128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1200" b="1">
          <a:solidFill>
            <a:schemeClr val="bg1"/>
          </a:solidFill>
          <a:latin typeface="Arial" charset="0"/>
          <a:ea typeface="ＭＳ Ｐゴシック" charset="-128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1200" b="1">
          <a:solidFill>
            <a:schemeClr val="bg1"/>
          </a:solidFill>
          <a:latin typeface="Arial" charset="0"/>
          <a:ea typeface="ＭＳ Ｐゴシック" charset="-128"/>
          <a:cs typeface="Arial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bg1"/>
          </a:solidFill>
          <a:latin typeface="Arial" charset="0"/>
          <a:ea typeface="ＭＳ Ｐゴシック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bg1"/>
          </a:solidFill>
          <a:latin typeface="Arial" charset="0"/>
          <a:ea typeface="ＭＳ Ｐゴシック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bg1"/>
          </a:solidFill>
          <a:latin typeface="Arial" charset="0"/>
          <a:ea typeface="ＭＳ Ｐゴシック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bg1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/>
          <a:ea typeface="ＭＳ Ｐゴシック" charset="-128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SzPct val="100000"/>
        <a:buBlip>
          <a:blip r:embed="rId18"/>
        </a:buBlip>
        <a:defRPr sz="1600" kern="1200">
          <a:solidFill>
            <a:schemeClr val="tx1"/>
          </a:solidFill>
          <a:latin typeface="Arial"/>
          <a:ea typeface="ＭＳ Ｐゴシック" charset="-128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Font typeface="Arial" charset="0"/>
        <a:buChar char="•"/>
        <a:defRPr sz="1400" kern="1200">
          <a:solidFill>
            <a:schemeClr val="tx1"/>
          </a:solidFill>
          <a:latin typeface="Arial"/>
          <a:ea typeface="ＭＳ Ｐゴシック" charset="-128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2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2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9 Marcador de texto"/>
          <p:cNvSpPr>
            <a:spLocks noGrp="1"/>
          </p:cNvSpPr>
          <p:nvPr>
            <p:ph type="body" sz="quarter" idx="10"/>
          </p:nvPr>
        </p:nvSpPr>
        <p:spPr>
          <a:xfrm>
            <a:off x="5034708" y="5916058"/>
            <a:ext cx="3960067" cy="765730"/>
          </a:xfrm>
        </p:spPr>
        <p:txBody>
          <a:bodyPr/>
          <a:lstStyle/>
          <a:p>
            <a:r>
              <a:rPr lang="es-ES" altLang="es-ES" sz="2000" dirty="0" smtClean="0">
                <a:latin typeface="Arial" charset="0"/>
                <a:ea typeface="ＭＳ Ｐゴシック" pitchFamily="34" charset="-128"/>
                <a:cs typeface="Arial" charset="0"/>
              </a:rPr>
              <a:t>1st MOVESMART WORKSHOP</a:t>
            </a:r>
          </a:p>
          <a:p>
            <a:r>
              <a:rPr lang="es-ES" altLang="es-ES" sz="1400" dirty="0" smtClean="0">
                <a:latin typeface="Arial" charset="0"/>
                <a:ea typeface="ＭＳ Ｐゴシック" pitchFamily="34" charset="-128"/>
                <a:cs typeface="Arial" charset="0"/>
              </a:rPr>
              <a:t> </a:t>
            </a:r>
            <a:r>
              <a:rPr lang="en-US" altLang="es-ES" sz="1400" dirty="0" smtClean="0">
                <a:latin typeface="Arial" charset="0"/>
                <a:ea typeface="ＭＳ Ｐゴシック" pitchFamily="34" charset="-128"/>
                <a:cs typeface="Arial" charset="0"/>
              </a:rPr>
              <a:t>October</a:t>
            </a:r>
            <a:r>
              <a:rPr lang="es-ES" altLang="es-ES" sz="1400" dirty="0" smtClean="0">
                <a:latin typeface="Arial" charset="0"/>
                <a:ea typeface="ＭＳ Ｐゴシック" pitchFamily="34" charset="-128"/>
                <a:cs typeface="Arial" charset="0"/>
              </a:rPr>
              <a:t> 2015</a:t>
            </a:r>
            <a:endParaRPr lang="es-ES" altLang="es-ES" sz="1400" dirty="0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7" name="3 Rectángulo"/>
          <p:cNvSpPr>
            <a:spLocks noChangeArrowheads="1"/>
          </p:cNvSpPr>
          <p:nvPr/>
        </p:nvSpPr>
        <p:spPr bwMode="auto">
          <a:xfrm>
            <a:off x="547880" y="4990277"/>
            <a:ext cx="4263527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GB" altLang="es-ES" sz="2000" dirty="0" smtClean="0">
                <a:solidFill>
                  <a:schemeClr val="accent2"/>
                </a:solidFill>
                <a:latin typeface="Calibri" pitchFamily="34" charset="0"/>
              </a:rPr>
              <a:t>Ignacio (</a:t>
            </a:r>
            <a:r>
              <a:rPr lang="en-GB" altLang="es-ES" sz="2000" dirty="0" err="1" smtClean="0">
                <a:solidFill>
                  <a:schemeClr val="accent2"/>
                </a:solidFill>
                <a:latin typeface="Calibri" pitchFamily="34" charset="0"/>
              </a:rPr>
              <a:t>Iñaki</a:t>
            </a:r>
            <a:r>
              <a:rPr lang="en-GB" altLang="es-ES" sz="2000" dirty="0" smtClean="0">
                <a:solidFill>
                  <a:schemeClr val="accent2"/>
                </a:solidFill>
                <a:latin typeface="Calibri" pitchFamily="34" charset="0"/>
              </a:rPr>
              <a:t>) Olabarrieta</a:t>
            </a:r>
            <a:endParaRPr lang="en-GB" altLang="es-ES" sz="2000" dirty="0" smtClean="0">
              <a:solidFill>
                <a:schemeClr val="accent2"/>
              </a:solidFill>
              <a:latin typeface="Calibri" pitchFamily="34" charset="0"/>
            </a:endParaRPr>
          </a:p>
          <a:p>
            <a:pPr eaLnBrk="1" hangingPunct="1"/>
            <a:r>
              <a:rPr lang="en-GB" altLang="es-ES" sz="1400" dirty="0" smtClean="0">
                <a:solidFill>
                  <a:schemeClr val="accent2"/>
                </a:solidFill>
                <a:latin typeface="Calibri" pitchFamily="34" charset="0"/>
              </a:rPr>
              <a:t>Bilbao  15-10-15</a:t>
            </a:r>
            <a:endParaRPr lang="en-GB" altLang="es-ES" sz="1400" dirty="0">
              <a:solidFill>
                <a:schemeClr val="accent2"/>
              </a:solidFill>
              <a:latin typeface="Calibri" pitchFamily="34" charset="0"/>
            </a:endParaRPr>
          </a:p>
        </p:txBody>
      </p:sp>
      <p:pic>
        <p:nvPicPr>
          <p:cNvPr id="6" name="Picture 33" descr="logo_MOVeUS_v4_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78" y="238297"/>
            <a:ext cx="7902057" cy="126883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1 Rectángulo"/>
          <p:cNvSpPr/>
          <p:nvPr/>
        </p:nvSpPr>
        <p:spPr>
          <a:xfrm>
            <a:off x="484742" y="1735532"/>
            <a:ext cx="404319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</a:rPr>
              <a:t>ICT Cloud‐based Platform and Mobility Services</a:t>
            </a:r>
          </a:p>
          <a:p>
            <a:r>
              <a:rPr lang="en-US" sz="3200" b="1" dirty="0" smtClean="0">
                <a:solidFill>
                  <a:srgbClr val="C00000"/>
                </a:solidFill>
              </a:rPr>
              <a:t> </a:t>
            </a:r>
          </a:p>
          <a:p>
            <a:r>
              <a:rPr lang="en-US" sz="2000" b="1" dirty="0" smtClean="0">
                <a:solidFill>
                  <a:srgbClr val="C00000"/>
                </a:solidFill>
              </a:rPr>
              <a:t>Available, Universal and Safe for all Users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Marcador de número de diapositiva 1"/>
          <p:cNvSpPr txBox="1">
            <a:spLocks noGrp="1"/>
          </p:cNvSpPr>
          <p:nvPr/>
        </p:nvSpPr>
        <p:spPr bwMode="auto">
          <a:xfrm>
            <a:off x="6562725" y="6437313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Blip>
                <a:blip r:embed="rId3"/>
              </a:buBlip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7F7F7F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67DA13FF-D318-4F6F-B76A-EB543CE9B5BC}" type="slidenum">
              <a:rPr lang="es-ES_tradnl" altLang="es-ES" sz="80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es-ES_tradnl" altLang="es-ES" sz="800">
              <a:solidFill>
                <a:srgbClr val="898989"/>
              </a:solidFill>
            </a:endParaRPr>
          </a:p>
        </p:txBody>
      </p:sp>
      <p:pic>
        <p:nvPicPr>
          <p:cNvPr id="4" name="Picture 3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51" y="3855602"/>
            <a:ext cx="1127367" cy="75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9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" b="-2"/>
          <a:stretch/>
        </p:blipFill>
        <p:spPr bwMode="auto">
          <a:xfrm>
            <a:off x="4584869" y="5443459"/>
            <a:ext cx="1080000" cy="723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067" y="3855602"/>
            <a:ext cx="1080000" cy="75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566" y="3855602"/>
            <a:ext cx="1080000" cy="757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 preferRelativeResize="0">
            <a:picLocks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563" b="7052"/>
          <a:stretch/>
        </p:blipFill>
        <p:spPr bwMode="auto">
          <a:xfrm>
            <a:off x="2268231" y="4652194"/>
            <a:ext cx="1208330" cy="723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13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986" y="4649092"/>
            <a:ext cx="1080000" cy="726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" b="-271"/>
          <a:stretch/>
        </p:blipFill>
        <p:spPr bwMode="auto">
          <a:xfrm>
            <a:off x="3476561" y="5420017"/>
            <a:ext cx="1067418" cy="747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905" y="3855602"/>
            <a:ext cx="1080000" cy="75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2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253" b="4860"/>
          <a:stretch/>
        </p:blipFill>
        <p:spPr bwMode="auto">
          <a:xfrm>
            <a:off x="4584869" y="4588397"/>
            <a:ext cx="1079094" cy="786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384" b="9796"/>
          <a:stretch/>
        </p:blipFill>
        <p:spPr bwMode="auto">
          <a:xfrm>
            <a:off x="3476561" y="4588400"/>
            <a:ext cx="1080000" cy="786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 Box 30"/>
          <p:cNvSpPr txBox="1">
            <a:spLocks noChangeArrowheads="1"/>
          </p:cNvSpPr>
          <p:nvPr/>
        </p:nvSpPr>
        <p:spPr bwMode="auto">
          <a:xfrm>
            <a:off x="121185" y="276141"/>
            <a:ext cx="17957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Blip>
                <a:blip r:embed="rId3"/>
              </a:buBlip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7F7F7F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 dirty="0" smtClean="0">
                <a:latin typeface="Gill Sans MT" pitchFamily="34" charset="0"/>
              </a:rPr>
              <a:t>PROJECT</a:t>
            </a:r>
            <a:endParaRPr lang="es-ES" altLang="es-ES" sz="2800" b="1" dirty="0">
              <a:latin typeface="Gill Sans MT" pitchFamily="34" charset="0"/>
            </a:endParaRPr>
          </a:p>
        </p:txBody>
      </p:sp>
      <p:sp>
        <p:nvSpPr>
          <p:cNvPr id="20" name="Rounded Rectangle 29"/>
          <p:cNvSpPr/>
          <p:nvPr/>
        </p:nvSpPr>
        <p:spPr>
          <a:xfrm>
            <a:off x="3238223" y="2601631"/>
            <a:ext cx="1890707" cy="34958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 b="1" dirty="0" smtClean="0">
                <a:solidFill>
                  <a:srgbClr val="7A232F"/>
                </a:solidFill>
                <a:latin typeface="Arial"/>
                <a:cs typeface="Arial"/>
              </a:rPr>
              <a:t>     @</a:t>
            </a:r>
            <a:r>
              <a:rPr lang="es-ES_tradnl" sz="1200" b="1" dirty="0">
                <a:solidFill>
                  <a:srgbClr val="7A232F"/>
                </a:solidFill>
                <a:latin typeface="Arial"/>
                <a:cs typeface="Arial"/>
              </a:rPr>
              <a:t>FP7MoveUs </a:t>
            </a:r>
            <a:endParaRPr lang="es-ES" b="1" dirty="0">
              <a:solidFill>
                <a:srgbClr val="7A232F"/>
              </a:solidFill>
              <a:latin typeface="Arial"/>
              <a:cs typeface="Arial"/>
            </a:endParaRPr>
          </a:p>
        </p:txBody>
      </p:sp>
      <p:grpSp>
        <p:nvGrpSpPr>
          <p:cNvPr id="21" name="20 Grupo"/>
          <p:cNvGrpSpPr/>
          <p:nvPr/>
        </p:nvGrpSpPr>
        <p:grpSpPr>
          <a:xfrm>
            <a:off x="3243248" y="3048796"/>
            <a:ext cx="1885682" cy="348789"/>
            <a:chOff x="2226010" y="3616457"/>
            <a:chExt cx="2860398" cy="762000"/>
          </a:xfrm>
        </p:grpSpPr>
        <p:sp>
          <p:nvSpPr>
            <p:cNvPr id="23" name="Rounded Rectangle 30"/>
            <p:cNvSpPr/>
            <p:nvPr/>
          </p:nvSpPr>
          <p:spPr>
            <a:xfrm>
              <a:off x="2226010" y="3616457"/>
              <a:ext cx="2860398" cy="762000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100" b="1" dirty="0" smtClean="0">
                  <a:solidFill>
                    <a:srgbClr val="7A232F"/>
                  </a:solidFill>
                  <a:latin typeface="Arial"/>
                  <a:cs typeface="Arial"/>
                </a:rPr>
                <a:t>        FP7 </a:t>
              </a:r>
              <a:r>
                <a:rPr lang="es-ES" sz="1100" b="1" dirty="0" err="1" smtClean="0">
                  <a:solidFill>
                    <a:srgbClr val="7A232F"/>
                  </a:solidFill>
                  <a:latin typeface="Arial"/>
                  <a:cs typeface="Arial"/>
                </a:rPr>
                <a:t>MoveUs</a:t>
              </a:r>
              <a:r>
                <a:rPr lang="es-ES" sz="1100" b="1" dirty="0" smtClean="0">
                  <a:solidFill>
                    <a:srgbClr val="7A232F"/>
                  </a:solidFill>
                  <a:latin typeface="Arial"/>
                  <a:cs typeface="Arial"/>
                </a:rPr>
                <a:t> </a:t>
              </a:r>
              <a:r>
                <a:rPr lang="es-ES" sz="1100" b="1" dirty="0">
                  <a:solidFill>
                    <a:srgbClr val="7A232F"/>
                  </a:solidFill>
                  <a:latin typeface="Arial"/>
                  <a:cs typeface="Arial"/>
                </a:rPr>
                <a:t>Project</a:t>
              </a:r>
            </a:p>
          </p:txBody>
        </p:sp>
        <p:pic>
          <p:nvPicPr>
            <p:cNvPr id="24" name="Picture 6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5757" y="3693857"/>
              <a:ext cx="482765" cy="60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069" y="2643256"/>
            <a:ext cx="249015" cy="284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51"/>
          <p:cNvSpPr txBox="1"/>
          <p:nvPr/>
        </p:nvSpPr>
        <p:spPr>
          <a:xfrm>
            <a:off x="1171240" y="1869885"/>
            <a:ext cx="624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191919"/>
                </a:solidFill>
              </a:rPr>
              <a:t>Susana Palomares(ATOS) 	       </a:t>
            </a:r>
            <a:r>
              <a:rPr lang="en-US" sz="1600" dirty="0">
                <a:solidFill>
                  <a:srgbClr val="828E0E"/>
                </a:solidFill>
              </a:rPr>
              <a:t>susana.palomares</a:t>
            </a:r>
            <a:r>
              <a:rPr lang="en-US" sz="1600" dirty="0" smtClean="0">
                <a:solidFill>
                  <a:srgbClr val="828E0E"/>
                </a:solidFill>
              </a:rPr>
              <a:t>@atos.net</a:t>
            </a:r>
          </a:p>
          <a:p>
            <a:r>
              <a:rPr lang="en-US" sz="1600" dirty="0" smtClean="0">
                <a:solidFill>
                  <a:srgbClr val="191919"/>
                </a:solidFill>
              </a:rPr>
              <a:t>Sergio Campos (TECNALIA)	       </a:t>
            </a:r>
            <a:r>
              <a:rPr lang="en-US" sz="1600" dirty="0">
                <a:solidFill>
                  <a:srgbClr val="828E0E"/>
                </a:solidFill>
              </a:rPr>
              <a:t>sergio.campos@tecnalia.com</a:t>
            </a:r>
          </a:p>
        </p:txBody>
      </p:sp>
      <p:sp>
        <p:nvSpPr>
          <p:cNvPr id="27" name="Rectangle 68"/>
          <p:cNvSpPr/>
          <p:nvPr/>
        </p:nvSpPr>
        <p:spPr>
          <a:xfrm>
            <a:off x="-28021" y="1632520"/>
            <a:ext cx="9144000" cy="18000"/>
          </a:xfrm>
          <a:prstGeom prst="rect">
            <a:avLst/>
          </a:prstGeom>
          <a:solidFill>
            <a:srgbClr val="828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9BC562"/>
              </a:solidFill>
            </a:endParaRPr>
          </a:p>
        </p:txBody>
      </p:sp>
      <p:sp>
        <p:nvSpPr>
          <p:cNvPr id="28" name="Rectangle 80"/>
          <p:cNvSpPr/>
          <p:nvPr/>
        </p:nvSpPr>
        <p:spPr>
          <a:xfrm>
            <a:off x="-47740" y="1345720"/>
            <a:ext cx="2133600" cy="304800"/>
          </a:xfrm>
          <a:prstGeom prst="rect">
            <a:avLst/>
          </a:prstGeom>
          <a:solidFill>
            <a:srgbClr val="CADB2A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Subtitle 2"/>
          <p:cNvSpPr txBox="1">
            <a:spLocks/>
          </p:cNvSpPr>
          <p:nvPr/>
        </p:nvSpPr>
        <p:spPr>
          <a:xfrm>
            <a:off x="0" y="1345720"/>
            <a:ext cx="2342481" cy="319444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Coordinator’s Contact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s-E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Rectangle 68"/>
          <p:cNvSpPr/>
          <p:nvPr/>
        </p:nvSpPr>
        <p:spPr>
          <a:xfrm>
            <a:off x="-16181" y="3823145"/>
            <a:ext cx="9144000" cy="18000"/>
          </a:xfrm>
          <a:prstGeom prst="rect">
            <a:avLst/>
          </a:prstGeom>
          <a:solidFill>
            <a:srgbClr val="828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9BC562"/>
              </a:solidFill>
            </a:endParaRPr>
          </a:p>
        </p:txBody>
      </p:sp>
      <p:sp>
        <p:nvSpPr>
          <p:cNvPr id="31" name="Rectangle 80"/>
          <p:cNvSpPr/>
          <p:nvPr/>
        </p:nvSpPr>
        <p:spPr>
          <a:xfrm>
            <a:off x="-35900" y="3536345"/>
            <a:ext cx="2133600" cy="304800"/>
          </a:xfrm>
          <a:prstGeom prst="rect">
            <a:avLst/>
          </a:prstGeom>
          <a:solidFill>
            <a:srgbClr val="CADB2A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11840" y="3536345"/>
            <a:ext cx="2342481" cy="319444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Members:</a:t>
            </a:r>
            <a:endParaRPr lang="en-US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s-E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3" name="Picture 3" descr="logo_MOVeUS_v4_final.png"/>
          <p:cNvPicPr/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3674" y="260648"/>
            <a:ext cx="1867535" cy="3371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Marcador de número de diapositiva 1"/>
          <p:cNvSpPr txBox="1">
            <a:spLocks noGrp="1"/>
          </p:cNvSpPr>
          <p:nvPr/>
        </p:nvSpPr>
        <p:spPr bwMode="auto">
          <a:xfrm>
            <a:off x="6562725" y="6437313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Blip>
                <a:blip r:embed="rId3"/>
              </a:buBlip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7F7F7F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D81ED3EF-E6CC-4E21-85D8-E1EECE071CCB}" type="slidenum">
              <a:rPr lang="es-ES_tradnl" altLang="es-ES" sz="80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3</a:t>
            </a:fld>
            <a:endParaRPr lang="es-ES_tradnl" altLang="es-ES" sz="800">
              <a:solidFill>
                <a:srgbClr val="898989"/>
              </a:solidFill>
            </a:endParaRPr>
          </a:p>
        </p:txBody>
      </p:sp>
      <p:sp>
        <p:nvSpPr>
          <p:cNvPr id="73" name="Text Box 30"/>
          <p:cNvSpPr txBox="1">
            <a:spLocks noChangeArrowheads="1"/>
          </p:cNvSpPr>
          <p:nvPr/>
        </p:nvSpPr>
        <p:spPr bwMode="auto">
          <a:xfrm>
            <a:off x="121185" y="276141"/>
            <a:ext cx="75083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Blip>
                <a:blip r:embed="rId3"/>
              </a:buBlip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7F7F7F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 dirty="0" smtClean="0">
                <a:latin typeface="Gill Sans MT" pitchFamily="34" charset="0"/>
              </a:rPr>
              <a:t>GOALS  AND OBJECTIVES</a:t>
            </a:r>
            <a:endParaRPr lang="es-ES" altLang="es-ES" sz="2800" b="1" dirty="0">
              <a:latin typeface="Gill Sans MT" pitchFamily="34" charset="0"/>
            </a:endParaRPr>
          </a:p>
        </p:txBody>
      </p:sp>
      <p:sp>
        <p:nvSpPr>
          <p:cNvPr id="74" name="Content Placeholder 1"/>
          <p:cNvSpPr>
            <a:spLocks noGrp="1"/>
          </p:cNvSpPr>
          <p:nvPr>
            <p:ph idx="4294967295"/>
          </p:nvPr>
        </p:nvSpPr>
        <p:spPr>
          <a:xfrm>
            <a:off x="324997" y="1280710"/>
            <a:ext cx="8229600" cy="498788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/>
              <a:t>MoveUs aims to radically change </a:t>
            </a:r>
            <a:r>
              <a:rPr lang="en-US" sz="1800" dirty="0" smtClean="0"/>
              <a:t>the European </a:t>
            </a:r>
            <a:r>
              <a:rPr lang="en-US" sz="1800" dirty="0"/>
              <a:t>users’ mobility habits </a:t>
            </a:r>
            <a:r>
              <a:rPr lang="en-US" sz="1800" dirty="0" smtClean="0"/>
              <a:t>by </a:t>
            </a:r>
            <a:r>
              <a:rPr lang="en-GB" sz="1800" dirty="0" smtClean="0"/>
              <a:t>offering </a:t>
            </a:r>
            <a:r>
              <a:rPr lang="en-GB" sz="1800" dirty="0"/>
              <a:t>intelligent and </a:t>
            </a:r>
            <a:r>
              <a:rPr lang="en-GB" sz="1800" dirty="0" smtClean="0"/>
              <a:t>personalized travel </a:t>
            </a:r>
            <a:r>
              <a:rPr lang="en-GB" sz="1800" dirty="0"/>
              <a:t>information services, </a:t>
            </a:r>
            <a:r>
              <a:rPr lang="en-GB" sz="1800" dirty="0" smtClean="0"/>
              <a:t>helping </a:t>
            </a:r>
            <a:r>
              <a:rPr lang="en-US" sz="1800" dirty="0" smtClean="0"/>
              <a:t>people </a:t>
            </a:r>
            <a:r>
              <a:rPr lang="en-US" sz="1800" dirty="0"/>
              <a:t>to decide the best </a:t>
            </a:r>
            <a:r>
              <a:rPr lang="en-US" sz="1800" dirty="0" smtClean="0"/>
              <a:t>transport </a:t>
            </a:r>
            <a:r>
              <a:rPr lang="en-GB" sz="1800" dirty="0" smtClean="0"/>
              <a:t>choice </a:t>
            </a:r>
            <a:r>
              <a:rPr lang="en-GB" sz="1800" dirty="0"/>
              <a:t>and providing </a:t>
            </a:r>
            <a:r>
              <a:rPr lang="en-GB" sz="1800" dirty="0" smtClean="0"/>
              <a:t>meaningful </a:t>
            </a:r>
            <a:r>
              <a:rPr lang="en-US" sz="1800" dirty="0" smtClean="0"/>
              <a:t>feedback </a:t>
            </a:r>
            <a:r>
              <a:rPr lang="en-US" sz="1800" dirty="0"/>
              <a:t>on the energy </a:t>
            </a:r>
            <a:r>
              <a:rPr lang="en-US" sz="1800" dirty="0" smtClean="0"/>
              <a:t>efficiency savings </a:t>
            </a:r>
            <a:r>
              <a:rPr lang="en-US" sz="1800" dirty="0"/>
              <a:t>obtained as a result</a:t>
            </a:r>
            <a:r>
              <a:rPr lang="en-US" sz="1800" dirty="0" smtClean="0"/>
              <a:t>.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 smtClean="0"/>
          </a:p>
          <a:p>
            <a:pPr lvl="3"/>
            <a:r>
              <a:rPr lang="en-US" sz="1800" dirty="0" smtClean="0"/>
              <a:t>To </a:t>
            </a:r>
            <a:r>
              <a:rPr lang="en-US" sz="1800" b="1" dirty="0"/>
              <a:t>integrate mobility data </a:t>
            </a:r>
            <a:r>
              <a:rPr lang="en-US" sz="1800" b="1" dirty="0" smtClean="0"/>
              <a:t>from </a:t>
            </a:r>
            <a:r>
              <a:rPr lang="en-GB" sz="1800" b="1" dirty="0" smtClean="0"/>
              <a:t>heterogeneous </a:t>
            </a:r>
            <a:r>
              <a:rPr lang="en-GB" sz="1800" b="1" dirty="0"/>
              <a:t>sources </a:t>
            </a:r>
            <a:r>
              <a:rPr lang="en-GB" sz="1800" dirty="0"/>
              <a:t>and </a:t>
            </a:r>
            <a:r>
              <a:rPr lang="en-GB" sz="1800" dirty="0" smtClean="0"/>
              <a:t>deliver </a:t>
            </a:r>
            <a:r>
              <a:rPr lang="en-US" sz="1800" dirty="0" smtClean="0"/>
              <a:t>it </a:t>
            </a:r>
            <a:r>
              <a:rPr lang="en-US" sz="1800" dirty="0"/>
              <a:t>in </a:t>
            </a:r>
            <a:r>
              <a:rPr lang="en-US" sz="1800" dirty="0" smtClean="0"/>
              <a:t>a coherent </a:t>
            </a:r>
            <a:r>
              <a:rPr lang="en-US" sz="1800" dirty="0"/>
              <a:t>and useful </a:t>
            </a:r>
            <a:r>
              <a:rPr lang="en-US" sz="1800" dirty="0" smtClean="0"/>
              <a:t>way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3"/>
            <a:r>
              <a:rPr lang="en-GB" sz="1800" dirty="0" smtClean="0"/>
              <a:t>To </a:t>
            </a:r>
            <a:r>
              <a:rPr lang="en-GB" sz="1800" dirty="0"/>
              <a:t>provide </a:t>
            </a:r>
            <a:r>
              <a:rPr lang="en-GB" sz="1800" b="1" dirty="0"/>
              <a:t>green</a:t>
            </a:r>
            <a:r>
              <a:rPr lang="en-GB" sz="1800" dirty="0"/>
              <a:t>, multimodal</a:t>
            </a:r>
            <a:r>
              <a:rPr lang="en-GB" sz="1800" dirty="0" smtClean="0"/>
              <a:t>, personalized</a:t>
            </a:r>
            <a:r>
              <a:rPr lang="en-GB" sz="1800" dirty="0"/>
              <a:t>, sustainable, safe </a:t>
            </a:r>
            <a:r>
              <a:rPr lang="en-GB" sz="1800" dirty="0" smtClean="0"/>
              <a:t>and private</a:t>
            </a:r>
            <a:r>
              <a:rPr lang="en-GB" sz="1800" dirty="0"/>
              <a:t>, reliable and </a:t>
            </a:r>
            <a:r>
              <a:rPr lang="en-GB" sz="1800" dirty="0" smtClean="0"/>
              <a:t>extensible </a:t>
            </a:r>
            <a:r>
              <a:rPr lang="en-GB" sz="1800" dirty="0" smtClean="0"/>
              <a:t>services</a:t>
            </a:r>
            <a:br>
              <a:rPr lang="en-GB" sz="1800" dirty="0" smtClean="0"/>
            </a:br>
            <a:r>
              <a:rPr lang="en-GB" sz="1800" dirty="0" smtClean="0"/>
              <a:t/>
            </a:r>
            <a:br>
              <a:rPr lang="en-GB" sz="1800" dirty="0" smtClean="0"/>
            </a:br>
            <a:r>
              <a:rPr lang="en-GB" sz="1800" dirty="0" smtClean="0"/>
              <a:t/>
            </a:r>
            <a:br>
              <a:rPr lang="en-GB" sz="1800" dirty="0" smtClean="0"/>
            </a:br>
            <a:endParaRPr lang="en-GB" sz="1800" dirty="0" smtClean="0"/>
          </a:p>
          <a:p>
            <a:pPr lvl="3"/>
            <a:r>
              <a:rPr lang="en-GB" sz="1800" dirty="0" smtClean="0"/>
              <a:t>Provide </a:t>
            </a:r>
            <a:r>
              <a:rPr lang="en-GB" sz="1800" b="1" dirty="0"/>
              <a:t>business cases </a:t>
            </a:r>
            <a:r>
              <a:rPr lang="en-GB" sz="1800" dirty="0" smtClean="0"/>
              <a:t>and </a:t>
            </a:r>
            <a:r>
              <a:rPr lang="en-GB" sz="1800" b="1" dirty="0" smtClean="0"/>
              <a:t>incentives</a:t>
            </a:r>
            <a:r>
              <a:rPr lang="en-GB" sz="1800" dirty="0" smtClean="0"/>
              <a:t> </a:t>
            </a:r>
            <a:r>
              <a:rPr lang="en-GB" sz="1800" dirty="0"/>
              <a:t>recommendations </a:t>
            </a:r>
            <a:r>
              <a:rPr lang="en-GB" sz="1800" dirty="0" smtClean="0"/>
              <a:t>for </a:t>
            </a:r>
            <a:r>
              <a:rPr lang="en-US" sz="1800" dirty="0" smtClean="0"/>
              <a:t>smart </a:t>
            </a:r>
            <a:r>
              <a:rPr lang="en-US" sz="1800" dirty="0"/>
              <a:t>mobility services in </a:t>
            </a:r>
            <a:r>
              <a:rPr lang="en-US" sz="1800" dirty="0" smtClean="0"/>
              <a:t>urban </a:t>
            </a:r>
            <a:r>
              <a:rPr lang="en-GB" sz="1800" dirty="0" smtClean="0"/>
              <a:t>environments</a:t>
            </a:r>
            <a:r>
              <a:rPr lang="en-GB" sz="1800" dirty="0"/>
              <a:t>.</a:t>
            </a:r>
            <a:endParaRPr lang="en-US" altLang="en-US" sz="1800" dirty="0">
              <a:ea typeface="Arial" pitchFamily="34" charset="0"/>
              <a:cs typeface="Arial" pitchFamily="34" charset="0"/>
            </a:endParaRPr>
          </a:p>
        </p:txBody>
      </p:sp>
      <p:pic>
        <p:nvPicPr>
          <p:cNvPr id="10343" name="Picture 103" descr="http://www.moveus-project.eu/sites/all/themes/zen/moveus/images/objective_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67" y="2981842"/>
            <a:ext cx="1076325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5" name="Picture 105" descr="http://www.moveus-project.eu/sites/all/themes/zen/moveus/images/objective_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67" y="4072511"/>
            <a:ext cx="1076325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7" name="Picture 107" descr="http://www.moveus-project.eu/sites/all/themes/zen/moveus/images/objective_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65" y="5276504"/>
            <a:ext cx="1076325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80"/>
          <p:cNvSpPr/>
          <p:nvPr/>
        </p:nvSpPr>
        <p:spPr>
          <a:xfrm>
            <a:off x="0" y="2544827"/>
            <a:ext cx="2133600" cy="304800"/>
          </a:xfrm>
          <a:prstGeom prst="rect">
            <a:avLst/>
          </a:prstGeom>
          <a:solidFill>
            <a:srgbClr val="CADB2A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0" name="Rectangle 68"/>
          <p:cNvSpPr/>
          <p:nvPr/>
        </p:nvSpPr>
        <p:spPr>
          <a:xfrm>
            <a:off x="29723" y="2831627"/>
            <a:ext cx="9144000" cy="18000"/>
          </a:xfrm>
          <a:prstGeom prst="rect">
            <a:avLst/>
          </a:prstGeom>
          <a:solidFill>
            <a:srgbClr val="828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9BC562"/>
              </a:solidFill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121185" y="2512561"/>
            <a:ext cx="15087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Main Objectives: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2" name="Picture 3" descr="logo_MOVeUS_v4_final.png"/>
          <p:cNvPicPr/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3674" y="260648"/>
            <a:ext cx="1867535" cy="3371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Marcador de número de diapositiva 1"/>
          <p:cNvSpPr txBox="1">
            <a:spLocks noGrp="1"/>
          </p:cNvSpPr>
          <p:nvPr/>
        </p:nvSpPr>
        <p:spPr bwMode="auto">
          <a:xfrm>
            <a:off x="6562725" y="6437313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Blip>
                <a:blip r:embed="rId3"/>
              </a:buBlip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7F7F7F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D81ED3EF-E6CC-4E21-85D8-E1EECE071CCB}" type="slidenum">
              <a:rPr lang="es-ES_tradnl" altLang="es-ES" sz="80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4</a:t>
            </a:fld>
            <a:endParaRPr lang="es-ES_tradnl" altLang="es-ES" sz="800">
              <a:solidFill>
                <a:srgbClr val="898989"/>
              </a:solidFill>
            </a:endParaRPr>
          </a:p>
        </p:txBody>
      </p:sp>
      <p:pic>
        <p:nvPicPr>
          <p:cNvPr id="8" name="Picture 1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8201">
            <a:off x="386057" y="1562100"/>
            <a:ext cx="2190970" cy="2752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ontent Placeholder 1"/>
          <p:cNvSpPr txBox="1">
            <a:spLocks/>
          </p:cNvSpPr>
          <p:nvPr/>
        </p:nvSpPr>
        <p:spPr>
          <a:xfrm>
            <a:off x="390633" y="2427246"/>
            <a:ext cx="6932428" cy="377455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s-ES" sz="1800" b="1" dirty="0" err="1" smtClean="0">
                <a:solidFill>
                  <a:srgbClr val="7A232F"/>
                </a:solidFill>
                <a:latin typeface="Arial"/>
                <a:cs typeface="Arial"/>
              </a:rPr>
              <a:t>eMotion</a:t>
            </a:r>
            <a:endParaRPr lang="es-ES" sz="1800" b="1" dirty="0" smtClean="0">
              <a:solidFill>
                <a:srgbClr val="7A232F"/>
              </a:solidFill>
              <a:latin typeface="Arial"/>
              <a:cs typeface="Arial"/>
            </a:endParaRPr>
          </a:p>
          <a:p>
            <a:pPr marL="0" indent="0">
              <a:buFont typeface="Arial"/>
              <a:buNone/>
            </a:pPr>
            <a:r>
              <a:rPr lang="es-ES" altLang="en-US" sz="1800" b="1" dirty="0" smtClean="0">
                <a:solidFill>
                  <a:srgbClr val="7A232F"/>
                </a:solidFill>
                <a:latin typeface="Arial"/>
                <a:cs typeface="Arial"/>
              </a:rPr>
              <a:t>In-Time</a:t>
            </a:r>
          </a:p>
          <a:p>
            <a:pPr marL="0" indent="0">
              <a:buFont typeface="Arial"/>
              <a:buNone/>
            </a:pPr>
            <a:r>
              <a:rPr lang="es-ES" altLang="en-US" sz="1800" b="1" dirty="0" smtClean="0">
                <a:solidFill>
                  <a:srgbClr val="7A232F"/>
                </a:solidFill>
                <a:latin typeface="Arial"/>
                <a:cs typeface="Arial"/>
              </a:rPr>
              <a:t>Co-</a:t>
            </a:r>
            <a:r>
              <a:rPr lang="es-ES" altLang="en-US" sz="1800" b="1" dirty="0" err="1" smtClean="0">
                <a:solidFill>
                  <a:srgbClr val="7A232F"/>
                </a:solidFill>
                <a:latin typeface="Arial"/>
                <a:cs typeface="Arial"/>
              </a:rPr>
              <a:t>Cities</a:t>
            </a:r>
            <a:endParaRPr lang="en-US" altLang="en-US" sz="1800" b="1" dirty="0">
              <a:solidFill>
                <a:srgbClr val="7A232F"/>
              </a:solidFill>
              <a:latin typeface="Arial"/>
              <a:cs typeface="Arial"/>
            </a:endParaRPr>
          </a:p>
        </p:txBody>
      </p:sp>
      <p:pic>
        <p:nvPicPr>
          <p:cNvPr id="10" name="0 Imagen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" t="776" r="1411" b="822"/>
          <a:stretch/>
        </p:blipFill>
        <p:spPr bwMode="auto">
          <a:xfrm>
            <a:off x="5418425" y="4155920"/>
            <a:ext cx="3037230" cy="21336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10 Imagen" descr="d:\Users\106336\Desktop\genoaRoadMap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5" b="1742"/>
          <a:stretch/>
        </p:blipFill>
        <p:spPr bwMode="auto">
          <a:xfrm>
            <a:off x="5917003" y="1913608"/>
            <a:ext cx="3037230" cy="203773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677" y="2212480"/>
            <a:ext cx="3047636" cy="2102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12 Rectángulo"/>
          <p:cNvSpPr/>
          <p:nvPr/>
        </p:nvSpPr>
        <p:spPr>
          <a:xfrm>
            <a:off x="4650188" y="1905238"/>
            <a:ext cx="2316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 smtClean="0">
                <a:solidFill>
                  <a:srgbClr val="7A232F"/>
                </a:solidFill>
                <a:latin typeface="Arial"/>
                <a:cs typeface="Arial"/>
              </a:rPr>
              <a:t>Tampere</a:t>
            </a:r>
            <a:endParaRPr lang="es-ES" dirty="0"/>
          </a:p>
        </p:txBody>
      </p:sp>
      <p:sp>
        <p:nvSpPr>
          <p:cNvPr id="14" name="13 Rectángulo"/>
          <p:cNvSpPr/>
          <p:nvPr/>
        </p:nvSpPr>
        <p:spPr>
          <a:xfrm>
            <a:off x="5418425" y="6304080"/>
            <a:ext cx="19046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rgbClr val="7A232F"/>
                </a:solidFill>
                <a:latin typeface="Arial"/>
                <a:cs typeface="Arial"/>
              </a:rPr>
              <a:t>Madrid</a:t>
            </a:r>
            <a:endParaRPr lang="es-ES" dirty="0"/>
          </a:p>
        </p:txBody>
      </p:sp>
      <p:sp>
        <p:nvSpPr>
          <p:cNvPr id="15" name="14 Rectángulo"/>
          <p:cNvSpPr/>
          <p:nvPr/>
        </p:nvSpPr>
        <p:spPr>
          <a:xfrm>
            <a:off x="8113096" y="3877629"/>
            <a:ext cx="1386272" cy="305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 smtClean="0">
                <a:solidFill>
                  <a:srgbClr val="7A232F"/>
                </a:solidFill>
                <a:latin typeface="Arial"/>
                <a:cs typeface="Arial"/>
              </a:rPr>
              <a:t>Genoa</a:t>
            </a:r>
            <a:endParaRPr lang="es-ES" dirty="0"/>
          </a:p>
        </p:txBody>
      </p:sp>
      <p:sp>
        <p:nvSpPr>
          <p:cNvPr id="16" name="Rectangle 80"/>
          <p:cNvSpPr/>
          <p:nvPr/>
        </p:nvSpPr>
        <p:spPr>
          <a:xfrm>
            <a:off x="-3179" y="980433"/>
            <a:ext cx="2133600" cy="304800"/>
          </a:xfrm>
          <a:prstGeom prst="rect">
            <a:avLst/>
          </a:prstGeom>
          <a:solidFill>
            <a:srgbClr val="CADB2A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lnSpc>
                <a:spcPct val="80000"/>
              </a:lnSpc>
              <a:buNone/>
            </a:pPr>
            <a:endParaRPr lang="en-US" b="1" dirty="0"/>
          </a:p>
        </p:txBody>
      </p:sp>
      <p:sp>
        <p:nvSpPr>
          <p:cNvPr id="17" name="Rectangle 68"/>
          <p:cNvSpPr/>
          <p:nvPr/>
        </p:nvSpPr>
        <p:spPr>
          <a:xfrm>
            <a:off x="0" y="1289264"/>
            <a:ext cx="4006677" cy="45719"/>
          </a:xfrm>
          <a:prstGeom prst="rect">
            <a:avLst/>
          </a:prstGeom>
          <a:solidFill>
            <a:srgbClr val="828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9BC562"/>
              </a:solidFill>
            </a:endParaRPr>
          </a:p>
        </p:txBody>
      </p:sp>
      <p:pic>
        <p:nvPicPr>
          <p:cNvPr id="18" name="Picture 3" descr="logo_MOVeUS_v4_final.png"/>
          <p:cNvPicPr/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3674" y="260648"/>
            <a:ext cx="1867535" cy="3371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9" name="Content Placeholder 6"/>
          <p:cNvSpPr>
            <a:spLocks noGrp="1"/>
          </p:cNvSpPr>
          <p:nvPr>
            <p:ph idx="4294967295"/>
          </p:nvPr>
        </p:nvSpPr>
        <p:spPr>
          <a:xfrm>
            <a:off x="-289619" y="4056779"/>
            <a:ext cx="5324353" cy="223757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endParaRPr lang="en-US" sz="2000" b="1" dirty="0" smtClean="0"/>
          </a:p>
          <a:p>
            <a:pPr marL="0" indent="0">
              <a:lnSpc>
                <a:spcPct val="80000"/>
              </a:lnSpc>
              <a:buNone/>
            </a:pPr>
            <a:r>
              <a:rPr lang="en-US" sz="2000" b="1" dirty="0"/>
              <a:t> </a:t>
            </a:r>
            <a:r>
              <a:rPr lang="en-US" sz="2000" b="1" dirty="0" smtClean="0"/>
              <a:t>      </a:t>
            </a:r>
            <a:endParaRPr lang="en-US" sz="1000" b="1" dirty="0" smtClean="0"/>
          </a:p>
          <a:p>
            <a:pPr marL="457200" lvl="1" indent="0" defTabSz="554400">
              <a:lnSpc>
                <a:spcPct val="80000"/>
              </a:lnSpc>
              <a:buNone/>
            </a:pPr>
            <a:r>
              <a:rPr lang="en-US" sz="1800" b="1" dirty="0" smtClean="0"/>
              <a:t>Energy Consumption/Carbon Footprint</a:t>
            </a:r>
            <a:r>
              <a:rPr lang="en-US" sz="1800" dirty="0" smtClean="0"/>
              <a:t>.  </a:t>
            </a:r>
            <a:endParaRPr lang="en-US" sz="1800" dirty="0" smtClean="0"/>
          </a:p>
          <a:p>
            <a:pPr marL="457200" lvl="1" indent="0" defTabSz="554400">
              <a:lnSpc>
                <a:spcPct val="80000"/>
              </a:lnSpc>
              <a:buNone/>
            </a:pPr>
            <a:r>
              <a:rPr lang="en-US" sz="1800" dirty="0" smtClean="0"/>
              <a:t>It </a:t>
            </a:r>
            <a:r>
              <a:rPr lang="en-US" sz="1800" dirty="0" smtClean="0"/>
              <a:t>includes: Key-Performance </a:t>
            </a:r>
            <a:r>
              <a:rPr lang="en-US" sz="1800" dirty="0" smtClean="0"/>
              <a:t>Indicators</a:t>
            </a:r>
          </a:p>
          <a:p>
            <a:pPr marL="457200" lvl="1" indent="0" defTabSz="554400">
              <a:lnSpc>
                <a:spcPct val="80000"/>
              </a:lnSpc>
              <a:buNone/>
            </a:pPr>
            <a:r>
              <a:rPr lang="en-US" sz="1800" dirty="0" smtClean="0"/>
              <a:t>(</a:t>
            </a:r>
            <a:r>
              <a:rPr lang="en-US" sz="1800" dirty="0" smtClean="0"/>
              <a:t>KPIs), </a:t>
            </a:r>
            <a:r>
              <a:rPr lang="en-US" sz="1800" dirty="0" smtClean="0"/>
              <a:t>energy </a:t>
            </a:r>
            <a:r>
              <a:rPr lang="en-US" sz="1800" dirty="0" smtClean="0"/>
              <a:t>labels and parameters </a:t>
            </a:r>
            <a:endParaRPr lang="en-US" sz="1800" dirty="0" smtClean="0"/>
          </a:p>
          <a:p>
            <a:pPr marL="457200" lvl="1" indent="0" defTabSz="554400">
              <a:lnSpc>
                <a:spcPct val="80000"/>
              </a:lnSpc>
              <a:buNone/>
            </a:pPr>
            <a:r>
              <a:rPr lang="en-US" sz="1800" dirty="0" smtClean="0"/>
              <a:t>affecting </a:t>
            </a:r>
            <a:r>
              <a:rPr lang="en-US" sz="1800" dirty="0" smtClean="0"/>
              <a:t>energy consumption .</a:t>
            </a:r>
          </a:p>
          <a:p>
            <a:pPr defTabSz="554400">
              <a:lnSpc>
                <a:spcPct val="80000"/>
              </a:lnSpc>
            </a:pPr>
            <a:endParaRPr lang="en-US" sz="1800" dirty="0" smtClean="0"/>
          </a:p>
          <a:p>
            <a:pPr marL="457200" lvl="1" indent="0" defTabSz="554400">
              <a:lnSpc>
                <a:spcPct val="80000"/>
              </a:lnSpc>
              <a:buNone/>
            </a:pPr>
            <a:endParaRPr lang="en-US" sz="1800" b="1" dirty="0" smtClean="0"/>
          </a:p>
          <a:p>
            <a:pPr marL="457200" lvl="1" indent="0" defTabSz="554400">
              <a:lnSpc>
                <a:spcPct val="80000"/>
              </a:lnSpc>
              <a:buNone/>
            </a:pPr>
            <a:endParaRPr lang="es-ES" sz="1800" b="1" dirty="0" smtClean="0"/>
          </a:p>
          <a:p>
            <a:pPr marL="457200" lvl="1" indent="0" defTabSz="554400">
              <a:lnSpc>
                <a:spcPct val="80000"/>
              </a:lnSpc>
              <a:buNone/>
            </a:pPr>
            <a:endParaRPr lang="es-ES" sz="1800" b="1" dirty="0"/>
          </a:p>
          <a:p>
            <a:pPr marL="457200" lvl="1" indent="0" defTabSz="554400">
              <a:lnSpc>
                <a:spcPct val="80000"/>
              </a:lnSpc>
              <a:buNone/>
            </a:pPr>
            <a:endParaRPr lang="en-US" sz="1800" b="1" dirty="0" smtClean="0"/>
          </a:p>
        </p:txBody>
      </p:sp>
      <p:sp>
        <p:nvSpPr>
          <p:cNvPr id="20" name="19 Rectángulo"/>
          <p:cNvSpPr/>
          <p:nvPr/>
        </p:nvSpPr>
        <p:spPr>
          <a:xfrm>
            <a:off x="31605" y="966784"/>
            <a:ext cx="11496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 Model: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80"/>
          <p:cNvSpPr/>
          <p:nvPr/>
        </p:nvSpPr>
        <p:spPr>
          <a:xfrm>
            <a:off x="6820633" y="1468660"/>
            <a:ext cx="2133600" cy="304800"/>
          </a:xfrm>
          <a:prstGeom prst="rect">
            <a:avLst/>
          </a:prstGeom>
          <a:solidFill>
            <a:srgbClr val="CADB2A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lnSpc>
                <a:spcPct val="80000"/>
              </a:lnSpc>
              <a:buNone/>
            </a:pPr>
            <a:endParaRPr lang="en-US" b="1" dirty="0"/>
          </a:p>
        </p:txBody>
      </p:sp>
      <p:sp>
        <p:nvSpPr>
          <p:cNvPr id="22" name="Rectangle 68"/>
          <p:cNvSpPr/>
          <p:nvPr/>
        </p:nvSpPr>
        <p:spPr>
          <a:xfrm>
            <a:off x="4933701" y="1750601"/>
            <a:ext cx="4006677" cy="45719"/>
          </a:xfrm>
          <a:prstGeom prst="rect">
            <a:avLst/>
          </a:prstGeom>
          <a:solidFill>
            <a:srgbClr val="828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9BC562"/>
              </a:solidFill>
            </a:endParaRPr>
          </a:p>
        </p:txBody>
      </p:sp>
      <p:sp>
        <p:nvSpPr>
          <p:cNvPr id="23" name="22 Rectángulo"/>
          <p:cNvSpPr/>
          <p:nvPr/>
        </p:nvSpPr>
        <p:spPr>
          <a:xfrm>
            <a:off x="7804559" y="1465683"/>
            <a:ext cx="1111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Use Cases: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01956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Marcador de número de diapositiva 1"/>
          <p:cNvSpPr txBox="1">
            <a:spLocks noGrp="1"/>
          </p:cNvSpPr>
          <p:nvPr/>
        </p:nvSpPr>
        <p:spPr bwMode="auto">
          <a:xfrm>
            <a:off x="6562725" y="6437313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Blip>
                <a:blip r:embed="rId3"/>
              </a:buBlip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7F7F7F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D81ED3EF-E6CC-4E21-85D8-E1EECE071CCB}" type="slidenum">
              <a:rPr lang="es-ES_tradnl" altLang="es-ES" sz="80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5</a:t>
            </a:fld>
            <a:endParaRPr lang="es-ES_tradnl" altLang="es-ES" sz="800">
              <a:solidFill>
                <a:srgbClr val="898989"/>
              </a:solidFill>
            </a:endParaRPr>
          </a:p>
        </p:txBody>
      </p:sp>
      <p:sp>
        <p:nvSpPr>
          <p:cNvPr id="73" name="Text Box 30"/>
          <p:cNvSpPr txBox="1">
            <a:spLocks noChangeArrowheads="1"/>
          </p:cNvSpPr>
          <p:nvPr/>
        </p:nvSpPr>
        <p:spPr bwMode="auto">
          <a:xfrm>
            <a:off x="121185" y="276141"/>
            <a:ext cx="75083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Blip>
                <a:blip r:embed="rId3"/>
              </a:buBlip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7F7F7F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 dirty="0" smtClean="0">
                <a:latin typeface="Gill Sans MT" pitchFamily="34" charset="0"/>
              </a:rPr>
              <a:t>OPERATIONAL SCENARIO</a:t>
            </a:r>
            <a:endParaRPr lang="es-ES" altLang="es-ES" sz="2800" b="1" dirty="0">
              <a:latin typeface="Gill Sans MT" pitchFamily="34" charset="0"/>
            </a:endParaRPr>
          </a:p>
        </p:txBody>
      </p:sp>
      <p:pic>
        <p:nvPicPr>
          <p:cNvPr id="16" name="Picture 1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27" y="753942"/>
            <a:ext cx="8161798" cy="5865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 descr="logo_MOVeUS_v4_final.png"/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3674" y="260648"/>
            <a:ext cx="1867535" cy="3371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14337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67544" y="1052736"/>
            <a:ext cx="8229600" cy="5040560"/>
          </a:xfrm>
        </p:spPr>
        <p:txBody>
          <a:bodyPr/>
          <a:lstStyle/>
          <a:p>
            <a:pPr marL="457200" lvl="1" indent="0">
              <a:buNone/>
            </a:pPr>
            <a:endParaRPr lang="es-ES" sz="2400" dirty="0" smtClean="0"/>
          </a:p>
          <a:p>
            <a:pPr marL="0" indent="0">
              <a:buNone/>
            </a:pPr>
            <a:endParaRPr lang="es-ES" sz="2800" dirty="0" smtClean="0"/>
          </a:p>
          <a:p>
            <a:pPr marL="0" indent="0">
              <a:buNone/>
            </a:pPr>
            <a:endParaRPr lang="es-ES" sz="2800" dirty="0"/>
          </a:p>
          <a:p>
            <a:pPr marL="0" indent="0">
              <a:buNone/>
            </a:pPr>
            <a:r>
              <a:rPr lang="es-ES" sz="2800" dirty="0" smtClean="0"/>
              <a:t>	</a:t>
            </a:r>
          </a:p>
        </p:txBody>
      </p:sp>
      <p:pic>
        <p:nvPicPr>
          <p:cNvPr id="8" name="7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052736"/>
            <a:ext cx="7632848" cy="4536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3" descr="logo_MOVeUS_v4_final.png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3674" y="260648"/>
            <a:ext cx="1867535" cy="3371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Text Box 32"/>
          <p:cNvSpPr txBox="1">
            <a:spLocks noChangeArrowheads="1"/>
          </p:cNvSpPr>
          <p:nvPr/>
        </p:nvSpPr>
        <p:spPr bwMode="auto">
          <a:xfrm>
            <a:off x="6995884" y="6348807"/>
            <a:ext cx="1965325" cy="23685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ES_tradnl" sz="1100" dirty="0">
                <a:solidFill>
                  <a:srgbClr val="595959"/>
                </a:solidFill>
                <a:effectLst/>
                <a:latin typeface="Verdana"/>
                <a:ea typeface="Times New Roman"/>
                <a:cs typeface="Arial"/>
              </a:rPr>
              <a:t>www.</a:t>
            </a:r>
            <a:r>
              <a:rPr lang="es-ES_tradnl" sz="1100" dirty="0">
                <a:solidFill>
                  <a:srgbClr val="828E0E"/>
                </a:solidFill>
                <a:effectLst/>
                <a:latin typeface="Verdana"/>
                <a:ea typeface="Times New Roman"/>
                <a:cs typeface="Arial"/>
              </a:rPr>
              <a:t>moveus-project</a:t>
            </a:r>
            <a:r>
              <a:rPr lang="es-ES_tradnl" sz="1100" dirty="0">
                <a:solidFill>
                  <a:srgbClr val="595959"/>
                </a:solidFill>
                <a:effectLst/>
                <a:latin typeface="Verdana"/>
                <a:ea typeface="Times New Roman"/>
                <a:cs typeface="Arial"/>
              </a:rPr>
              <a:t>.eu</a:t>
            </a:r>
            <a:endParaRPr lang="es-ES" sz="1000" dirty="0">
              <a:solidFill>
                <a:srgbClr val="595959"/>
              </a:solidFill>
              <a:effectLst/>
              <a:latin typeface="Verdana"/>
              <a:ea typeface="Times New Roman"/>
              <a:cs typeface="Times New Roman"/>
            </a:endParaRPr>
          </a:p>
        </p:txBody>
      </p:sp>
      <p:sp>
        <p:nvSpPr>
          <p:cNvPr id="11" name="Text Box 30"/>
          <p:cNvSpPr txBox="1">
            <a:spLocks noChangeArrowheads="1"/>
          </p:cNvSpPr>
          <p:nvPr/>
        </p:nvSpPr>
        <p:spPr bwMode="auto">
          <a:xfrm>
            <a:off x="121185" y="276141"/>
            <a:ext cx="75083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7F7F7F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 dirty="0" smtClean="0">
                <a:latin typeface="Gill Sans MT" pitchFamily="34" charset="0"/>
              </a:rPr>
              <a:t>OPEN SOURCE BASED</a:t>
            </a:r>
            <a:endParaRPr lang="es-ES" altLang="es-ES" sz="2800" b="1" dirty="0"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845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Marcador de número de diapositiva 1"/>
          <p:cNvSpPr txBox="1">
            <a:spLocks noGrp="1"/>
          </p:cNvSpPr>
          <p:nvPr/>
        </p:nvSpPr>
        <p:spPr bwMode="auto">
          <a:xfrm>
            <a:off x="6562725" y="6437313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Blip>
                <a:blip r:embed="rId3"/>
              </a:buBlip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7F7F7F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D81ED3EF-E6CC-4E21-85D8-E1EECE071CCB}" type="slidenum">
              <a:rPr lang="es-ES_tradnl" altLang="es-ES" sz="80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7</a:t>
            </a:fld>
            <a:endParaRPr lang="es-ES_tradnl" altLang="es-ES" sz="800">
              <a:solidFill>
                <a:srgbClr val="898989"/>
              </a:solidFill>
            </a:endParaRPr>
          </a:p>
        </p:txBody>
      </p:sp>
      <p:sp>
        <p:nvSpPr>
          <p:cNvPr id="73" name="Text Box 30"/>
          <p:cNvSpPr txBox="1">
            <a:spLocks noChangeArrowheads="1"/>
          </p:cNvSpPr>
          <p:nvPr/>
        </p:nvSpPr>
        <p:spPr bwMode="auto">
          <a:xfrm>
            <a:off x="121185" y="276141"/>
            <a:ext cx="75083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Blip>
                <a:blip r:embed="rId3"/>
              </a:buBlip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7F7F7F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 dirty="0" smtClean="0">
                <a:latin typeface="Gill Sans MT" pitchFamily="34" charset="0"/>
              </a:rPr>
              <a:t>SERVICES</a:t>
            </a:r>
            <a:endParaRPr lang="es-ES" altLang="es-ES" sz="2800" b="1" dirty="0">
              <a:latin typeface="Gill Sans MT" pitchFamily="34" charset="0"/>
            </a:endParaRPr>
          </a:p>
        </p:txBody>
      </p:sp>
      <p:sp>
        <p:nvSpPr>
          <p:cNvPr id="5" name="Rettangolo 3"/>
          <p:cNvSpPr/>
          <p:nvPr/>
        </p:nvSpPr>
        <p:spPr>
          <a:xfrm>
            <a:off x="526480" y="2193572"/>
            <a:ext cx="4038600" cy="1157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indent="-342900" algn="ctr">
              <a:spcBef>
                <a:spcPct val="0"/>
              </a:spcBef>
              <a:defRPr/>
            </a:pPr>
            <a:r>
              <a:rPr lang="en-US" b="1" dirty="0">
                <a:solidFill>
                  <a:srgbClr val="7A232F"/>
                </a:solidFill>
                <a:latin typeface="Arial"/>
                <a:cs typeface="Arial"/>
              </a:rPr>
              <a:t>Incentive management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191919"/>
                </a:solidFill>
                <a:latin typeface="Arial" pitchFamily="34" charset="0"/>
                <a:cs typeface="Arial" pitchFamily="34" charset="0"/>
              </a:rPr>
              <a:t>Management of incentives, awards, coupons, advertisement, vouchers and providers of these elements</a:t>
            </a:r>
            <a:r>
              <a:rPr lang="en-US" sz="1600" dirty="0" smtClean="0">
                <a:solidFill>
                  <a:srgbClr val="191919"/>
                </a:solidFill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6" name="Segnaposto contenuto 1"/>
          <p:cNvSpPr txBox="1">
            <a:spLocks/>
          </p:cNvSpPr>
          <p:nvPr/>
        </p:nvSpPr>
        <p:spPr>
          <a:xfrm>
            <a:off x="526480" y="786101"/>
            <a:ext cx="4038600" cy="11972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GB" b="1" dirty="0">
                <a:solidFill>
                  <a:srgbClr val="7A232F"/>
                </a:solidFill>
                <a:latin typeface="Arial"/>
                <a:cs typeface="Arial"/>
              </a:rPr>
              <a:t>Trip Planning and </a:t>
            </a:r>
            <a:r>
              <a:rPr lang="en-GB" b="1" dirty="0" err="1">
                <a:solidFill>
                  <a:srgbClr val="7A232F"/>
                </a:solidFill>
                <a:latin typeface="Arial"/>
                <a:cs typeface="Arial"/>
              </a:rPr>
              <a:t>infomobility</a:t>
            </a:r>
            <a:endParaRPr lang="en-GB" b="1" dirty="0">
              <a:solidFill>
                <a:srgbClr val="7A232F"/>
              </a:solidFill>
              <a:latin typeface="Arial"/>
              <a:cs typeface="Arial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GB" sz="1600" dirty="0" smtClean="0">
                <a:solidFill>
                  <a:srgbClr val="191919"/>
                </a:solidFill>
                <a:latin typeface="Arial" pitchFamily="34" charset="0"/>
                <a:cs typeface="Arial" pitchFamily="34" charset="0"/>
              </a:rPr>
              <a:t>Location-based information services on traffic and mobility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GB" sz="1600" dirty="0" smtClean="0">
                <a:solidFill>
                  <a:srgbClr val="191919"/>
                </a:solidFill>
                <a:latin typeface="Arial" pitchFamily="34" charset="0"/>
                <a:cs typeface="Arial" pitchFamily="34" charset="0"/>
              </a:rPr>
              <a:t>Multimodal Trip Planning</a:t>
            </a:r>
          </a:p>
          <a:p>
            <a:pPr marL="342900" indent="-342900">
              <a:spcBef>
                <a:spcPct val="20000"/>
              </a:spcBef>
              <a:defRPr/>
            </a:pPr>
            <a:endParaRPr lang="en-GB" sz="1400" dirty="0">
              <a:solidFill>
                <a:srgbClr val="19191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ttangolo 3"/>
          <p:cNvSpPr/>
          <p:nvPr/>
        </p:nvSpPr>
        <p:spPr>
          <a:xfrm>
            <a:off x="4983123" y="787975"/>
            <a:ext cx="3886201" cy="9110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indent="-342900" algn="ctr">
              <a:spcBef>
                <a:spcPct val="0"/>
              </a:spcBef>
              <a:defRPr/>
            </a:pPr>
            <a:r>
              <a:rPr lang="en-GB" b="1" dirty="0">
                <a:solidFill>
                  <a:srgbClr val="7A232F"/>
                </a:solidFill>
                <a:latin typeface="Arial"/>
                <a:cs typeface="Arial"/>
              </a:rPr>
              <a:t>Crowd Data Management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191919"/>
                </a:solidFill>
                <a:latin typeface="Arial" pitchFamily="34" charset="0"/>
                <a:cs typeface="Arial" pitchFamily="34" charset="0"/>
              </a:rPr>
              <a:t>Crowd-sourced data collection and feedback </a:t>
            </a:r>
            <a:r>
              <a:rPr lang="en-GB" sz="1600" dirty="0" smtClean="0">
                <a:solidFill>
                  <a:srgbClr val="191919"/>
                </a:solidFill>
                <a:latin typeface="Arial" pitchFamily="34" charset="0"/>
                <a:cs typeface="Arial" pitchFamily="34" charset="0"/>
              </a:rPr>
              <a:t>options</a:t>
            </a:r>
          </a:p>
        </p:txBody>
      </p:sp>
      <p:sp>
        <p:nvSpPr>
          <p:cNvPr id="8" name="Rettangolo 10"/>
          <p:cNvSpPr/>
          <p:nvPr/>
        </p:nvSpPr>
        <p:spPr>
          <a:xfrm>
            <a:off x="4983125" y="1946880"/>
            <a:ext cx="3886200" cy="11880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b="1" dirty="0">
                <a:solidFill>
                  <a:srgbClr val="7A232F"/>
                </a:solidFill>
                <a:latin typeface="Arial"/>
                <a:cs typeface="Arial"/>
              </a:rPr>
              <a:t>Energy Consumption Status and Suggestions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191919"/>
                </a:solidFill>
                <a:latin typeface="Arial" pitchFamily="34" charset="0"/>
                <a:cs typeface="Arial" pitchFamily="34" charset="0"/>
              </a:rPr>
              <a:t>Assess the energy efficiency and/or CO2 cost of a journey</a:t>
            </a:r>
            <a:r>
              <a:rPr lang="en-US" sz="1600" dirty="0" smtClean="0">
                <a:solidFill>
                  <a:srgbClr val="191919"/>
                </a:solidFill>
                <a:latin typeface="Arial" pitchFamily="34" charset="0"/>
                <a:cs typeface="Arial" pitchFamily="34" charset="0"/>
              </a:rPr>
              <a:t>.</a:t>
            </a:r>
            <a:endParaRPr lang="en-US" sz="1600" dirty="0">
              <a:solidFill>
                <a:srgbClr val="19191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ttangolo 10"/>
          <p:cNvSpPr/>
          <p:nvPr/>
        </p:nvSpPr>
        <p:spPr>
          <a:xfrm>
            <a:off x="4983125" y="4828512"/>
            <a:ext cx="3886200" cy="1403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b="1" dirty="0">
                <a:solidFill>
                  <a:srgbClr val="7A232F"/>
                </a:solidFill>
                <a:latin typeface="Arial"/>
                <a:cs typeface="Arial"/>
              </a:rPr>
              <a:t>User Management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1600" dirty="0" smtClean="0">
                <a:solidFill>
                  <a:srgbClr val="191919"/>
                </a:solidFill>
                <a:latin typeface="Arial" pitchFamily="34" charset="0"/>
                <a:cs typeface="Arial" pitchFamily="34" charset="0"/>
              </a:rPr>
              <a:t>Manages </a:t>
            </a:r>
            <a:r>
              <a:rPr lang="en-US" sz="1600" dirty="0">
                <a:solidFill>
                  <a:srgbClr val="191919"/>
                </a:solidFill>
                <a:latin typeface="Arial" pitchFamily="34" charset="0"/>
                <a:cs typeface="Arial" pitchFamily="34" charset="0"/>
              </a:rPr>
              <a:t>the user’s mobility personal </a:t>
            </a:r>
            <a:r>
              <a:rPr lang="en-US" sz="1600" dirty="0" smtClean="0">
                <a:solidFill>
                  <a:srgbClr val="191919"/>
                </a:solidFill>
                <a:latin typeface="Arial" pitchFamily="34" charset="0"/>
                <a:cs typeface="Arial" pitchFamily="34" charset="0"/>
              </a:rPr>
              <a:t>profile enabling </a:t>
            </a:r>
            <a:r>
              <a:rPr lang="en-US" sz="1600" dirty="0">
                <a:solidFill>
                  <a:srgbClr val="191919"/>
                </a:solidFill>
                <a:latin typeface="Arial" pitchFamily="34" charset="0"/>
                <a:cs typeface="Arial" pitchFamily="34" charset="0"/>
              </a:rPr>
              <a:t>personalized and customized mobility information service. </a:t>
            </a:r>
            <a:endParaRPr lang="en-GB" sz="1600" dirty="0">
              <a:solidFill>
                <a:srgbClr val="19191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ttangolo 10"/>
          <p:cNvSpPr/>
          <p:nvPr/>
        </p:nvSpPr>
        <p:spPr>
          <a:xfrm>
            <a:off x="548369" y="5567176"/>
            <a:ext cx="3994822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b="1" dirty="0">
                <a:solidFill>
                  <a:srgbClr val="7A232F"/>
                </a:solidFill>
                <a:latin typeface="Arial"/>
                <a:cs typeface="Arial"/>
              </a:rPr>
              <a:t>Positioning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191919"/>
                </a:solidFill>
                <a:latin typeface="Arial" pitchFamily="34" charset="0"/>
                <a:cs typeface="Arial" pitchFamily="34" charset="0"/>
              </a:rPr>
              <a:t>A geocoding service </a:t>
            </a:r>
          </a:p>
        </p:txBody>
      </p:sp>
      <p:sp>
        <p:nvSpPr>
          <p:cNvPr id="11" name="Rettangolo 8"/>
          <p:cNvSpPr/>
          <p:nvPr/>
        </p:nvSpPr>
        <p:spPr>
          <a:xfrm>
            <a:off x="4983126" y="3479216"/>
            <a:ext cx="3886199" cy="1157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b="1" dirty="0">
                <a:solidFill>
                  <a:srgbClr val="7A232F"/>
                </a:solidFill>
                <a:latin typeface="Arial"/>
                <a:cs typeface="Arial"/>
              </a:rPr>
              <a:t>Smart Crossing for pedestrians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191919"/>
                </a:solidFill>
                <a:latin typeface="Arial" pitchFamily="34" charset="0"/>
                <a:cs typeface="Arial" pitchFamily="34" charset="0"/>
              </a:rPr>
              <a:t>Detects of pedestrian crossing and extends the green time until it has crossed safely.	</a:t>
            </a:r>
          </a:p>
        </p:txBody>
      </p:sp>
      <p:sp>
        <p:nvSpPr>
          <p:cNvPr id="12" name="Rettangolo 9"/>
          <p:cNvSpPr/>
          <p:nvPr/>
        </p:nvSpPr>
        <p:spPr>
          <a:xfrm>
            <a:off x="495205" y="3628100"/>
            <a:ext cx="4038600" cy="16804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b="1" dirty="0">
                <a:solidFill>
                  <a:srgbClr val="7A232F"/>
                </a:solidFill>
                <a:latin typeface="Arial"/>
                <a:cs typeface="Arial"/>
              </a:rPr>
              <a:t>Priority for Public Transport vehicles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1600" dirty="0" smtClean="0">
                <a:solidFill>
                  <a:srgbClr val="191919"/>
                </a:solidFill>
                <a:latin typeface="Arial" pitchFamily="34" charset="0"/>
                <a:cs typeface="Arial" pitchFamily="34" charset="0"/>
              </a:rPr>
              <a:t>Prioritizes </a:t>
            </a:r>
            <a:r>
              <a:rPr lang="en-US" sz="1600" dirty="0">
                <a:solidFill>
                  <a:srgbClr val="191919"/>
                </a:solidFill>
                <a:latin typeface="Arial" pitchFamily="34" charset="0"/>
                <a:cs typeface="Arial" pitchFamily="34" charset="0"/>
              </a:rPr>
              <a:t>to specific vehicles (public buses) on intersections controlled by traffic lights from the Urban Traffic Control </a:t>
            </a:r>
            <a:r>
              <a:rPr lang="en-US" sz="1600" dirty="0" smtClean="0">
                <a:solidFill>
                  <a:srgbClr val="191919"/>
                </a:solidFill>
                <a:latin typeface="Arial" pitchFamily="34" charset="0"/>
                <a:cs typeface="Arial" pitchFamily="34" charset="0"/>
              </a:rPr>
              <a:t>System.</a:t>
            </a:r>
            <a:endParaRPr lang="en-US" sz="1600" dirty="0">
              <a:solidFill>
                <a:srgbClr val="191919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1" name="Picture 3" descr="logo_MOVeUS_v4_final.png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3674" y="260648"/>
            <a:ext cx="1867535" cy="3371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1218212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 Box 30"/>
          <p:cNvSpPr txBox="1">
            <a:spLocks noChangeArrowheads="1"/>
          </p:cNvSpPr>
          <p:nvPr/>
        </p:nvSpPr>
        <p:spPr bwMode="auto">
          <a:xfrm>
            <a:off x="121185" y="276141"/>
            <a:ext cx="75083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Blip>
                <a:blip r:embed="rId3"/>
              </a:buBlip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7F7F7F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 dirty="0" smtClean="0">
                <a:latin typeface="Gill Sans MT" pitchFamily="34" charset="0"/>
              </a:rPr>
              <a:t>ALGORITHMS</a:t>
            </a:r>
            <a:endParaRPr lang="es-ES" altLang="es-ES" sz="2800" b="1" dirty="0">
              <a:latin typeface="Gill Sans MT" pitchFamily="34" charset="0"/>
            </a:endParaRPr>
          </a:p>
        </p:txBody>
      </p:sp>
      <p:sp>
        <p:nvSpPr>
          <p:cNvPr id="13" name="Segnaposto contenuto 1"/>
          <p:cNvSpPr txBox="1">
            <a:spLocks/>
          </p:cNvSpPr>
          <p:nvPr/>
        </p:nvSpPr>
        <p:spPr>
          <a:xfrm>
            <a:off x="4938953" y="3200400"/>
            <a:ext cx="4038600" cy="29642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GB" b="1" dirty="0" smtClean="0">
                <a:solidFill>
                  <a:srgbClr val="7A232F"/>
                </a:solidFill>
                <a:latin typeface="Arial"/>
                <a:cs typeface="Arial"/>
              </a:rPr>
              <a:t>Personal Mobility Patterns &amp; Trip Prediction</a:t>
            </a:r>
            <a:endParaRPr lang="en-GB" b="1" dirty="0">
              <a:solidFill>
                <a:srgbClr val="7A232F"/>
              </a:solidFill>
              <a:latin typeface="Arial"/>
              <a:cs typeface="Arial"/>
            </a:endParaRPr>
          </a:p>
          <a:p>
            <a:pPr marL="342900" indent="-342900">
              <a:spcBef>
                <a:spcPct val="20000"/>
              </a:spcBef>
              <a:defRPr/>
            </a:pPr>
            <a:endParaRPr lang="en-GB" sz="1400" dirty="0">
              <a:solidFill>
                <a:srgbClr val="19191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Segnaposto contenuto 1"/>
          <p:cNvSpPr txBox="1">
            <a:spLocks/>
          </p:cNvSpPr>
          <p:nvPr/>
        </p:nvSpPr>
        <p:spPr>
          <a:xfrm>
            <a:off x="616688" y="787975"/>
            <a:ext cx="3877470" cy="17957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GB" b="1" dirty="0" smtClean="0">
                <a:solidFill>
                  <a:srgbClr val="7A232F"/>
                </a:solidFill>
                <a:latin typeface="Arial"/>
                <a:cs typeface="Arial"/>
              </a:rPr>
              <a:t>Multi-Modal Planning</a:t>
            </a:r>
            <a:endParaRPr lang="en-GB" b="1" dirty="0">
              <a:solidFill>
                <a:srgbClr val="7A232F"/>
              </a:solidFill>
              <a:latin typeface="Arial"/>
              <a:cs typeface="Arial"/>
            </a:endParaRPr>
          </a:p>
          <a:p>
            <a:pPr marL="342900" indent="-342900">
              <a:spcBef>
                <a:spcPct val="20000"/>
              </a:spcBef>
              <a:defRPr/>
            </a:pPr>
            <a:endParaRPr lang="en-GB" sz="1400" dirty="0">
              <a:solidFill>
                <a:srgbClr val="19191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Segnaposto contenuto 1"/>
          <p:cNvSpPr txBox="1">
            <a:spLocks/>
          </p:cNvSpPr>
          <p:nvPr/>
        </p:nvSpPr>
        <p:spPr>
          <a:xfrm>
            <a:off x="616688" y="3009014"/>
            <a:ext cx="3877470" cy="26784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GB" b="1" dirty="0" smtClean="0">
                <a:solidFill>
                  <a:srgbClr val="7A232F"/>
                </a:solidFill>
                <a:latin typeface="Arial"/>
                <a:cs typeface="Arial"/>
              </a:rPr>
              <a:t>Traffic State Prediction</a:t>
            </a:r>
            <a:endParaRPr lang="en-GB" b="1" dirty="0">
              <a:solidFill>
                <a:srgbClr val="7A232F"/>
              </a:solidFill>
              <a:latin typeface="Arial"/>
              <a:cs typeface="Arial"/>
            </a:endParaRPr>
          </a:p>
          <a:p>
            <a:pPr marL="342900" indent="-342900">
              <a:spcBef>
                <a:spcPct val="20000"/>
              </a:spcBef>
              <a:defRPr/>
            </a:pPr>
            <a:endParaRPr lang="en-GB" sz="1400" dirty="0">
              <a:solidFill>
                <a:srgbClr val="19191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Segnaposto contenuto 1"/>
          <p:cNvSpPr txBox="1">
            <a:spLocks/>
          </p:cNvSpPr>
          <p:nvPr/>
        </p:nvSpPr>
        <p:spPr>
          <a:xfrm>
            <a:off x="616688" y="5762846"/>
            <a:ext cx="3877470" cy="6379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GB" b="1" dirty="0" smtClean="0">
                <a:solidFill>
                  <a:srgbClr val="7A232F"/>
                </a:solidFill>
                <a:latin typeface="Arial"/>
                <a:cs typeface="Arial"/>
              </a:rPr>
              <a:t>Energy Efficiency Calculation</a:t>
            </a:r>
            <a:endParaRPr lang="en-GB" sz="1400" dirty="0">
              <a:solidFill>
                <a:srgbClr val="191919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7" name="16 Imagen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342" y="1176794"/>
            <a:ext cx="2886363" cy="1151735"/>
          </a:xfrm>
          <a:prstGeom prst="rect">
            <a:avLst/>
          </a:prstGeom>
          <a:noFill/>
        </p:spPr>
      </p:pic>
      <p:pic>
        <p:nvPicPr>
          <p:cNvPr id="18" name="17 Imagen" descr="d:\Users\106336\Desktop\otp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1" y="1190843"/>
            <a:ext cx="2211572" cy="1392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481287" y="2873015"/>
            <a:ext cx="2193452" cy="3179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8" b="3459"/>
          <a:stretch/>
        </p:blipFill>
        <p:spPr bwMode="auto">
          <a:xfrm>
            <a:off x="5044059" y="3929974"/>
            <a:ext cx="3685271" cy="2077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Segnaposto contenuto 1"/>
          <p:cNvSpPr txBox="1">
            <a:spLocks/>
          </p:cNvSpPr>
          <p:nvPr/>
        </p:nvSpPr>
        <p:spPr>
          <a:xfrm>
            <a:off x="4938953" y="2434855"/>
            <a:ext cx="4038600" cy="6379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GB" b="1" dirty="0" smtClean="0">
                <a:solidFill>
                  <a:srgbClr val="7A232F"/>
                </a:solidFill>
                <a:latin typeface="Arial"/>
                <a:cs typeface="Arial"/>
              </a:rPr>
              <a:t>Data Sources Aggregation</a:t>
            </a:r>
            <a:endParaRPr lang="en-GB" sz="1400" dirty="0">
              <a:solidFill>
                <a:srgbClr val="191919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2" name="Picture 3" descr="logo_MOVeUS_v4_final.png"/>
          <p:cNvPicPr/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3674" y="260648"/>
            <a:ext cx="1867535" cy="3371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3630581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nalia">
  <a:themeElements>
    <a:clrScheme name="Tecnalia 3">
      <a:dk1>
        <a:sysClr val="windowText" lastClr="000000"/>
      </a:dk1>
      <a:lt1>
        <a:sysClr val="window" lastClr="FFFFFF"/>
      </a:lt1>
      <a:dk2>
        <a:srgbClr val="4D5357"/>
      </a:dk2>
      <a:lt2>
        <a:srgbClr val="EEECE1"/>
      </a:lt2>
      <a:accent1>
        <a:srgbClr val="C75B12"/>
      </a:accent1>
      <a:accent2>
        <a:srgbClr val="B71234"/>
      </a:accent2>
      <a:accent3>
        <a:srgbClr val="666666"/>
      </a:accent3>
      <a:accent4>
        <a:srgbClr val="CCCCCC"/>
      </a:accent4>
      <a:accent5>
        <a:srgbClr val="A2776B"/>
      </a:accent5>
      <a:accent6>
        <a:srgbClr val="4C3327"/>
      </a:accent6>
      <a:hlink>
        <a:srgbClr val="C75B12"/>
      </a:hlink>
      <a:folHlink>
        <a:srgbClr val="B7123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Tecnalia</Template>
  <TotalTime>13441</TotalTime>
  <Words>284</Words>
  <Application>Microsoft Office PowerPoint</Application>
  <PresentationFormat>Presentación en pantalla (4:3)</PresentationFormat>
  <Paragraphs>82</Paragraphs>
  <Slides>8</Slides>
  <Notes>7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9" baseType="lpstr">
      <vt:lpstr>Tecnalia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kflorentino</dc:creator>
  <cp:lastModifiedBy>borrar</cp:lastModifiedBy>
  <cp:revision>587</cp:revision>
  <cp:lastPrinted>2013-10-16T15:40:55Z</cp:lastPrinted>
  <dcterms:created xsi:type="dcterms:W3CDTF">2010-10-04T14:47:00Z</dcterms:created>
  <dcterms:modified xsi:type="dcterms:W3CDTF">2015-10-13T08:47:53Z</dcterms:modified>
</cp:coreProperties>
</file>